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761163" cy="9942513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B7D84-CE3B-489E-A92B-F043CAA13B6F}" type="datetimeFigureOut">
              <a:rPr lang="ro-RO" smtClean="0"/>
              <a:t>22.06.2016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C97B8-CE21-435A-9E03-FA3D0ED0FC14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32820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3893-C6BC-4C0D-BD2F-CE278789CDE0}" type="datetimeFigureOut">
              <a:rPr lang="ro-RO" smtClean="0"/>
              <a:t>22.06.2016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160873D-7F9A-47E5-9550-517E22DA1FB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7302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3893-C6BC-4C0D-BD2F-CE278789CDE0}" type="datetimeFigureOut">
              <a:rPr lang="ro-RO" smtClean="0"/>
              <a:t>22.06.2016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60873D-7F9A-47E5-9550-517E22DA1FB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54269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3893-C6BC-4C0D-BD2F-CE278789CDE0}" type="datetimeFigureOut">
              <a:rPr lang="ro-RO" smtClean="0"/>
              <a:t>22.06.2016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60873D-7F9A-47E5-9550-517E22DA1FBD}" type="slidenum">
              <a:rPr lang="ro-RO" smtClean="0"/>
              <a:t>‹#›</a:t>
            </a:fld>
            <a:endParaRPr lang="ro-R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2742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3893-C6BC-4C0D-BD2F-CE278789CDE0}" type="datetimeFigureOut">
              <a:rPr lang="ro-RO" smtClean="0"/>
              <a:t>22.06.2016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60873D-7F9A-47E5-9550-517E22DA1FB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80212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3893-C6BC-4C0D-BD2F-CE278789CDE0}" type="datetimeFigureOut">
              <a:rPr lang="ro-RO" smtClean="0"/>
              <a:t>22.06.2016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60873D-7F9A-47E5-9550-517E22DA1FBD}" type="slidenum">
              <a:rPr lang="ro-RO" smtClean="0"/>
              <a:t>‹#›</a:t>
            </a:fld>
            <a:endParaRPr lang="ro-R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3370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evărat sau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3893-C6BC-4C0D-BD2F-CE278789CDE0}" type="datetimeFigureOut">
              <a:rPr lang="ro-RO" smtClean="0"/>
              <a:t>22.06.2016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60873D-7F9A-47E5-9550-517E22DA1FB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12352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3893-C6BC-4C0D-BD2F-CE278789CDE0}" type="datetimeFigureOut">
              <a:rPr lang="ro-RO" smtClean="0"/>
              <a:t>22.06.2016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873D-7F9A-47E5-9550-517E22DA1FB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49924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3893-C6BC-4C0D-BD2F-CE278789CDE0}" type="datetimeFigureOut">
              <a:rPr lang="ro-RO" smtClean="0"/>
              <a:t>22.06.2016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873D-7F9A-47E5-9550-517E22DA1FB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5222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3893-C6BC-4C0D-BD2F-CE278789CDE0}" type="datetimeFigureOut">
              <a:rPr lang="ro-RO" smtClean="0"/>
              <a:t>22.06.2016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873D-7F9A-47E5-9550-517E22DA1FB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1924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3893-C6BC-4C0D-BD2F-CE278789CDE0}" type="datetimeFigureOut">
              <a:rPr lang="ro-RO" smtClean="0"/>
              <a:t>22.06.2016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60873D-7F9A-47E5-9550-517E22DA1FB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2526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3893-C6BC-4C0D-BD2F-CE278789CDE0}" type="datetimeFigureOut">
              <a:rPr lang="ro-RO" smtClean="0"/>
              <a:t>22.06.2016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60873D-7F9A-47E5-9550-517E22DA1FB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5993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3893-C6BC-4C0D-BD2F-CE278789CDE0}" type="datetimeFigureOut">
              <a:rPr lang="ro-RO" smtClean="0"/>
              <a:t>22.06.2016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60873D-7F9A-47E5-9550-517E22DA1FB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97056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3893-C6BC-4C0D-BD2F-CE278789CDE0}" type="datetimeFigureOut">
              <a:rPr lang="ro-RO" smtClean="0"/>
              <a:t>22.06.2016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873D-7F9A-47E5-9550-517E22DA1FB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248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3893-C6BC-4C0D-BD2F-CE278789CDE0}" type="datetimeFigureOut">
              <a:rPr lang="ro-RO" smtClean="0"/>
              <a:t>22.06.2016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873D-7F9A-47E5-9550-517E22DA1FB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2743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3893-C6BC-4C0D-BD2F-CE278789CDE0}" type="datetimeFigureOut">
              <a:rPr lang="ro-RO" smtClean="0"/>
              <a:t>22.06.2016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873D-7F9A-47E5-9550-517E22DA1FB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152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 smtClean="0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3893-C6BC-4C0D-BD2F-CE278789CDE0}" type="datetimeFigureOut">
              <a:rPr lang="ro-RO" smtClean="0"/>
              <a:t>22.06.2016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60873D-7F9A-47E5-9550-517E22DA1FB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6856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43893-C6BC-4C0D-BD2F-CE278789CDE0}" type="datetimeFigureOut">
              <a:rPr lang="ro-RO" smtClean="0"/>
              <a:t>22.06.2016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160873D-7F9A-47E5-9550-517E22DA1FB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208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87498"/>
          </a:xfrm>
        </p:spPr>
        <p:txBody>
          <a:bodyPr>
            <a:normAutofit/>
          </a:bodyPr>
          <a:lstStyle/>
          <a:p>
            <a:pPr algn="ctr"/>
            <a:r>
              <a:rPr lang="ro-RO" sz="4800" b="1" dirty="0" err="1" smtClean="0">
                <a:latin typeface="+mn-lt"/>
              </a:rPr>
              <a:t>M</a:t>
            </a:r>
            <a:r>
              <a:rPr lang="en-US" sz="4800" b="1" dirty="0" err="1" smtClean="0">
                <a:latin typeface="+mn-lt"/>
              </a:rPr>
              <a:t>onitorizarea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>
                <a:latin typeface="+mn-lt"/>
              </a:rPr>
              <a:t>modului</a:t>
            </a:r>
            <a:r>
              <a:rPr lang="en-US" sz="4800" b="1" dirty="0">
                <a:latin typeface="+mn-lt"/>
              </a:rPr>
              <a:t> de </a:t>
            </a:r>
            <a:r>
              <a:rPr lang="en-US" sz="4800" b="1" dirty="0" err="1">
                <a:latin typeface="+mn-lt"/>
              </a:rPr>
              <a:t>creştere</a:t>
            </a:r>
            <a:r>
              <a:rPr lang="en-US" sz="4800" b="1" dirty="0">
                <a:latin typeface="+mn-lt"/>
              </a:rPr>
              <a:t> </a:t>
            </a:r>
            <a:r>
              <a:rPr lang="en-US" sz="4800" b="1" dirty="0" err="1">
                <a:latin typeface="+mn-lt"/>
              </a:rPr>
              <a:t>şi</a:t>
            </a:r>
            <a:r>
              <a:rPr lang="en-US" sz="4800" b="1" dirty="0">
                <a:latin typeface="+mn-lt"/>
              </a:rPr>
              <a:t> </a:t>
            </a:r>
            <a:r>
              <a:rPr lang="en-US" sz="4800" b="1" dirty="0" err="1">
                <a:latin typeface="+mn-lt"/>
              </a:rPr>
              <a:t>îngrijire</a:t>
            </a:r>
            <a:r>
              <a:rPr lang="en-US" sz="4800" b="1" dirty="0">
                <a:latin typeface="+mn-lt"/>
              </a:rPr>
              <a:t> a </a:t>
            </a:r>
            <a:r>
              <a:rPr lang="en-US" sz="4800" b="1" dirty="0" err="1">
                <a:latin typeface="+mn-lt"/>
              </a:rPr>
              <a:t>copilului</a:t>
            </a:r>
            <a:r>
              <a:rPr lang="en-US" sz="4800" b="1" dirty="0">
                <a:latin typeface="+mn-lt"/>
              </a:rPr>
              <a:t> cu </a:t>
            </a:r>
            <a:r>
              <a:rPr lang="en-US" sz="4800" b="1" dirty="0" err="1">
                <a:latin typeface="+mn-lt"/>
              </a:rPr>
              <a:t>părinţi</a:t>
            </a:r>
            <a:r>
              <a:rPr lang="en-US" sz="4800" b="1" dirty="0">
                <a:latin typeface="+mn-lt"/>
              </a:rPr>
              <a:t> </a:t>
            </a:r>
            <a:r>
              <a:rPr lang="en-US" sz="4800" b="1" dirty="0" err="1">
                <a:latin typeface="+mn-lt"/>
              </a:rPr>
              <a:t>plecaţi</a:t>
            </a:r>
            <a:r>
              <a:rPr lang="en-US" sz="4800" b="1" dirty="0">
                <a:latin typeface="+mn-lt"/>
              </a:rPr>
              <a:t> la </a:t>
            </a:r>
            <a:r>
              <a:rPr lang="en-US" sz="4800" b="1" dirty="0" err="1">
                <a:latin typeface="+mn-lt"/>
              </a:rPr>
              <a:t>muncă</a:t>
            </a:r>
            <a:r>
              <a:rPr lang="en-US" sz="4800" b="1" dirty="0">
                <a:latin typeface="+mn-lt"/>
              </a:rPr>
              <a:t> </a:t>
            </a:r>
            <a:r>
              <a:rPr lang="en-US" sz="4800" b="1" dirty="0" err="1">
                <a:latin typeface="+mn-lt"/>
              </a:rPr>
              <a:t>în</a:t>
            </a:r>
            <a:r>
              <a:rPr lang="en-US" sz="4800" b="1" dirty="0">
                <a:latin typeface="+mn-lt"/>
              </a:rPr>
              <a:t> </a:t>
            </a:r>
            <a:r>
              <a:rPr lang="en-US" sz="4800" b="1" dirty="0" err="1">
                <a:latin typeface="+mn-lt"/>
              </a:rPr>
              <a:t>străinătate</a:t>
            </a:r>
            <a:endParaRPr lang="ro-RO" sz="4800" b="1" dirty="0">
              <a:latin typeface="+mn-lt"/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524000" y="4345662"/>
            <a:ext cx="9144000" cy="912137"/>
          </a:xfrm>
        </p:spPr>
        <p:txBody>
          <a:bodyPr/>
          <a:lstStyle/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74309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 smtClean="0"/>
              <a:t>Categorii de copii</a:t>
            </a:r>
            <a:endParaRPr lang="ro-RO" b="1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b="1" dirty="0" err="1"/>
              <a:t>copii</a:t>
            </a:r>
            <a:r>
              <a:rPr lang="en-US" sz="2800" b="1" dirty="0"/>
              <a:t> cu </a:t>
            </a:r>
            <a:r>
              <a:rPr lang="en-US" sz="2800" b="1" dirty="0" err="1"/>
              <a:t>ambii</a:t>
            </a:r>
            <a:r>
              <a:rPr lang="en-US" sz="2800" b="1" dirty="0"/>
              <a:t> </a:t>
            </a:r>
            <a:r>
              <a:rPr lang="en-US" sz="2800" b="1" dirty="0" err="1"/>
              <a:t>părinţi</a:t>
            </a:r>
            <a:r>
              <a:rPr lang="en-US" sz="2800" b="1" dirty="0"/>
              <a:t> </a:t>
            </a:r>
            <a:r>
              <a:rPr lang="en-US" sz="2800" b="1" dirty="0" err="1"/>
              <a:t>plecaţi</a:t>
            </a:r>
            <a:r>
              <a:rPr lang="en-US" sz="2800" b="1" dirty="0"/>
              <a:t> </a:t>
            </a:r>
            <a:r>
              <a:rPr lang="en-US" sz="2800" b="1" dirty="0" err="1"/>
              <a:t>în</a:t>
            </a:r>
            <a:r>
              <a:rPr lang="en-US" sz="2800" b="1" dirty="0"/>
              <a:t> </a:t>
            </a:r>
            <a:r>
              <a:rPr lang="en-US" sz="2800" b="1" dirty="0" err="1"/>
              <a:t>străinătate</a:t>
            </a:r>
            <a:r>
              <a:rPr lang="en-US" sz="2800" b="1" dirty="0"/>
              <a:t>;</a:t>
            </a:r>
            <a:endParaRPr lang="ro-RO" sz="2800" b="1" dirty="0"/>
          </a:p>
          <a:p>
            <a:pPr algn="just"/>
            <a:r>
              <a:rPr lang="en-US" sz="2800" b="1" dirty="0" err="1" smtClean="0"/>
              <a:t>copii</a:t>
            </a:r>
            <a:r>
              <a:rPr lang="en-US" sz="2800" b="1" dirty="0" smtClean="0"/>
              <a:t> </a:t>
            </a:r>
            <a:r>
              <a:rPr lang="en-US" sz="2800" b="1" dirty="0"/>
              <a:t>cu </a:t>
            </a:r>
            <a:r>
              <a:rPr lang="en-US" sz="2800" b="1" dirty="0" err="1"/>
              <a:t>părintele</a:t>
            </a:r>
            <a:r>
              <a:rPr lang="en-US" sz="2800" b="1" dirty="0"/>
              <a:t> </a:t>
            </a:r>
            <a:r>
              <a:rPr lang="en-US" sz="2800" b="1" dirty="0" err="1"/>
              <a:t>unic</a:t>
            </a:r>
            <a:r>
              <a:rPr lang="en-US" sz="2800" b="1" dirty="0"/>
              <a:t> </a:t>
            </a:r>
            <a:r>
              <a:rPr lang="en-US" sz="2800" b="1" dirty="0" err="1"/>
              <a:t>susţinător</a:t>
            </a:r>
            <a:r>
              <a:rPr lang="en-US" sz="2800" b="1" dirty="0"/>
              <a:t> </a:t>
            </a:r>
            <a:r>
              <a:rPr lang="en-US" sz="2800" b="1" dirty="0" err="1"/>
              <a:t>plecat</a:t>
            </a:r>
            <a:r>
              <a:rPr lang="en-US" sz="2800" b="1" dirty="0"/>
              <a:t> </a:t>
            </a:r>
            <a:r>
              <a:rPr lang="en-US" sz="2800" b="1" dirty="0" err="1"/>
              <a:t>în</a:t>
            </a:r>
            <a:r>
              <a:rPr lang="en-US" sz="2800" b="1" dirty="0"/>
              <a:t> </a:t>
            </a:r>
            <a:r>
              <a:rPr lang="en-US" sz="2800" b="1" dirty="0" err="1"/>
              <a:t>străinătate</a:t>
            </a:r>
            <a:r>
              <a:rPr lang="en-US" sz="2800" b="1" dirty="0"/>
              <a:t>;</a:t>
            </a:r>
            <a:endParaRPr lang="ro-RO" sz="2800" b="1" dirty="0"/>
          </a:p>
          <a:p>
            <a:pPr algn="just"/>
            <a:r>
              <a:rPr lang="en-US" sz="2800" b="1" dirty="0" err="1" smtClean="0"/>
              <a:t>copii</a:t>
            </a:r>
            <a:r>
              <a:rPr lang="en-US" sz="2800" b="1" dirty="0" smtClean="0"/>
              <a:t> </a:t>
            </a:r>
            <a:r>
              <a:rPr lang="en-US" sz="2800" b="1" dirty="0"/>
              <a:t>cu un </a:t>
            </a:r>
            <a:r>
              <a:rPr lang="en-US" sz="2800" b="1" dirty="0" err="1"/>
              <a:t>singur</a:t>
            </a:r>
            <a:r>
              <a:rPr lang="en-US" sz="2800" b="1" dirty="0"/>
              <a:t> </a:t>
            </a:r>
            <a:r>
              <a:rPr lang="en-US" sz="2800" b="1" dirty="0" err="1"/>
              <a:t>părinte</a:t>
            </a:r>
            <a:r>
              <a:rPr lang="en-US" sz="2800" b="1" dirty="0"/>
              <a:t> </a:t>
            </a:r>
            <a:r>
              <a:rPr lang="en-US" sz="2800" b="1" dirty="0" err="1"/>
              <a:t>plecat</a:t>
            </a:r>
            <a:r>
              <a:rPr lang="en-US" sz="2800" b="1" dirty="0"/>
              <a:t> </a:t>
            </a:r>
            <a:r>
              <a:rPr lang="en-US" sz="2800" b="1" dirty="0" err="1"/>
              <a:t>în</a:t>
            </a:r>
            <a:r>
              <a:rPr lang="en-US" sz="2800" b="1" dirty="0"/>
              <a:t> </a:t>
            </a:r>
            <a:r>
              <a:rPr lang="en-US" sz="2800" b="1" dirty="0" err="1"/>
              <a:t>străinătate</a:t>
            </a:r>
            <a:r>
              <a:rPr lang="en-US" sz="2800" b="1" dirty="0"/>
              <a:t>;</a:t>
            </a:r>
            <a:endParaRPr lang="ro-RO" sz="2800" b="1" dirty="0"/>
          </a:p>
          <a:p>
            <a:pPr algn="just"/>
            <a:r>
              <a:rPr lang="en-US" sz="2800" b="1" dirty="0" err="1" smtClean="0"/>
              <a:t>copii</a:t>
            </a:r>
            <a:r>
              <a:rPr lang="en-US" sz="2800" b="1" dirty="0" smtClean="0"/>
              <a:t> </a:t>
            </a:r>
            <a:r>
              <a:rPr lang="en-US" sz="2800" b="1" dirty="0" err="1"/>
              <a:t>reveniţi</a:t>
            </a:r>
            <a:r>
              <a:rPr lang="en-US" sz="2800" b="1" dirty="0"/>
              <a:t> </a:t>
            </a:r>
            <a:r>
              <a:rPr lang="en-US" sz="2800" b="1" dirty="0" err="1"/>
              <a:t>în</a:t>
            </a:r>
            <a:r>
              <a:rPr lang="en-US" sz="2800" b="1" dirty="0"/>
              <a:t> </a:t>
            </a:r>
            <a:r>
              <a:rPr lang="en-US" sz="2800" b="1" dirty="0" err="1"/>
              <a:t>ţară</a:t>
            </a:r>
            <a:r>
              <a:rPr lang="en-US" sz="2800" b="1" dirty="0"/>
              <a:t> </a:t>
            </a:r>
            <a:r>
              <a:rPr lang="en-US" sz="2800" b="1" dirty="0" err="1"/>
              <a:t>după</a:t>
            </a:r>
            <a:r>
              <a:rPr lang="en-US" sz="2800" b="1" dirty="0"/>
              <a:t> o </a:t>
            </a:r>
            <a:r>
              <a:rPr lang="en-US" sz="2800" b="1" dirty="0" err="1"/>
              <a:t>perioadă</a:t>
            </a:r>
            <a:r>
              <a:rPr lang="en-US" sz="2800" b="1" dirty="0"/>
              <a:t> de </a:t>
            </a:r>
            <a:r>
              <a:rPr lang="en-US" sz="2800" b="1" dirty="0" err="1"/>
              <a:t>şedere</a:t>
            </a:r>
            <a:r>
              <a:rPr lang="en-US" sz="2800" b="1" dirty="0"/>
              <a:t> </a:t>
            </a:r>
            <a:r>
              <a:rPr lang="en-US" sz="2800" b="1" dirty="0" err="1"/>
              <a:t>în</a:t>
            </a:r>
            <a:r>
              <a:rPr lang="en-US" sz="2800" b="1" dirty="0"/>
              <a:t> </a:t>
            </a:r>
            <a:r>
              <a:rPr lang="en-US" sz="2800" b="1" dirty="0" err="1"/>
              <a:t>străinătate</a:t>
            </a:r>
            <a:r>
              <a:rPr lang="en-US" sz="2800" b="1" dirty="0"/>
              <a:t> </a:t>
            </a:r>
            <a:r>
              <a:rPr lang="en-US" sz="2800" b="1" dirty="0" err="1"/>
              <a:t>alături</a:t>
            </a:r>
            <a:r>
              <a:rPr lang="en-US" sz="2800" b="1" dirty="0"/>
              <a:t> de </a:t>
            </a:r>
            <a:r>
              <a:rPr lang="en-US" sz="2800" b="1" dirty="0" err="1"/>
              <a:t>părinţi</a:t>
            </a:r>
            <a:r>
              <a:rPr lang="en-US" sz="2800" b="1" dirty="0"/>
              <a:t> </a:t>
            </a:r>
            <a:r>
              <a:rPr lang="en-US" sz="2800" b="1" dirty="0" err="1"/>
              <a:t>mai</a:t>
            </a:r>
            <a:r>
              <a:rPr lang="en-US" sz="2800" b="1" dirty="0"/>
              <a:t> mare de un an</a:t>
            </a:r>
            <a:endParaRPr lang="ro-RO" sz="2800" b="1" dirty="0"/>
          </a:p>
        </p:txBody>
      </p:sp>
    </p:spTree>
    <p:extLst>
      <p:ext uri="{BB962C8B-B14F-4D97-AF65-F5344CB8AC3E}">
        <p14:creationId xmlns:p14="http://schemas.microsoft.com/office/powerpoint/2010/main" val="327577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077"/>
          </a:xfrm>
        </p:spPr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endParaRPr lang="ro-RO" dirty="0" smtClean="0"/>
          </a:p>
          <a:p>
            <a:endParaRPr lang="ro-RO" dirty="0"/>
          </a:p>
          <a:p>
            <a:pPr marL="0" indent="0">
              <a:buNone/>
            </a:pPr>
            <a:r>
              <a:rPr lang="ro-RO" dirty="0" smtClean="0"/>
              <a:t> </a:t>
            </a:r>
            <a:r>
              <a:rPr lang="ro-RO" sz="2800" b="1" dirty="0" smtClean="0"/>
              <a:t>SPAS</a:t>
            </a:r>
            <a:r>
              <a:rPr lang="ro-RO" dirty="0" smtClean="0"/>
              <a:t>                                                   </a:t>
            </a:r>
            <a:r>
              <a:rPr lang="ro-RO" sz="2800" b="1" dirty="0" smtClean="0"/>
              <a:t>Unităților </a:t>
            </a:r>
            <a:r>
              <a:rPr lang="ro-RO" sz="2800" b="1" dirty="0" smtClean="0"/>
              <a:t>școlare </a:t>
            </a:r>
            <a:r>
              <a:rPr lang="ro-RO" dirty="0" smtClean="0"/>
              <a:t>- </a:t>
            </a:r>
            <a:endParaRPr lang="ro-RO" dirty="0"/>
          </a:p>
        </p:txBody>
      </p:sp>
      <p:sp>
        <p:nvSpPr>
          <p:cNvPr id="4" name="Săgeată la dreapta 3"/>
          <p:cNvSpPr/>
          <p:nvPr/>
        </p:nvSpPr>
        <p:spPr>
          <a:xfrm>
            <a:off x="1846907" y="2063611"/>
            <a:ext cx="3159660" cy="1399439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Solicită anual, în ultimul trimestru al </a:t>
            </a:r>
            <a:r>
              <a:rPr lang="ro-RO" dirty="0" smtClean="0">
                <a:solidFill>
                  <a:schemeClr val="tx1"/>
                </a:solidFill>
              </a:rPr>
              <a:t>anului  </a:t>
            </a:r>
            <a:endParaRPr lang="ro-RO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166981" y="2004289"/>
            <a:ext cx="3186819" cy="168394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Date și informații despre copii cu părinți plecați la muncă în străinătate</a:t>
            </a:r>
            <a:endParaRPr lang="ro-RO" dirty="0">
              <a:solidFill>
                <a:schemeClr val="tx1"/>
              </a:solidFill>
            </a:endParaRPr>
          </a:p>
        </p:txBody>
      </p:sp>
      <p:sp>
        <p:nvSpPr>
          <p:cNvPr id="9" name="Săgeată stânga-sus 8"/>
          <p:cNvSpPr/>
          <p:nvPr/>
        </p:nvSpPr>
        <p:spPr>
          <a:xfrm>
            <a:off x="4028792" y="4103536"/>
            <a:ext cx="5957180" cy="1681628"/>
          </a:xfrm>
          <a:prstGeom prst="leftUp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Transmite în 15 zile de la solicitare</a:t>
            </a:r>
            <a:endParaRPr lang="ro-RO" dirty="0">
              <a:solidFill>
                <a:schemeClr val="tx1"/>
              </a:solidFill>
            </a:endParaRPr>
          </a:p>
        </p:txBody>
      </p:sp>
      <p:cxnSp>
        <p:nvCxnSpPr>
          <p:cNvPr id="7" name="Conector drept cu săgeată 6"/>
          <p:cNvCxnSpPr/>
          <p:nvPr/>
        </p:nvCxnSpPr>
        <p:spPr>
          <a:xfrm>
            <a:off x="1403287" y="3090127"/>
            <a:ext cx="2625505" cy="22202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95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29213" y="624110"/>
            <a:ext cx="9775400" cy="1280890"/>
          </a:xfrm>
        </p:spPr>
        <p:txBody>
          <a:bodyPr>
            <a:normAutofit/>
          </a:bodyPr>
          <a:lstStyle/>
          <a:p>
            <a:pPr algn="ctr"/>
            <a:r>
              <a:rPr lang="ro-RO" sz="2800" b="1" u="sng" dirty="0"/>
              <a:t>A</a:t>
            </a:r>
            <a:r>
              <a:rPr lang="en-US" sz="2800" b="1" u="sng" dirty="0" smtClean="0"/>
              <a:t>rt.</a:t>
            </a:r>
            <a:r>
              <a:rPr lang="en-US" sz="2800" u="sng" dirty="0" smtClean="0"/>
              <a:t> </a:t>
            </a:r>
            <a:r>
              <a:rPr lang="en-US" sz="2800" b="1" u="sng" dirty="0"/>
              <a:t>104 </a:t>
            </a:r>
            <a:r>
              <a:rPr lang="en-US" sz="2800" b="1" u="sng" dirty="0" smtClean="0"/>
              <a:t>din </a:t>
            </a:r>
            <a:r>
              <a:rPr lang="en-US" sz="2800" b="1" u="sng" dirty="0" err="1"/>
              <a:t>Legea</a:t>
            </a:r>
            <a:r>
              <a:rPr lang="en-US" sz="2800" b="1" u="sng" dirty="0"/>
              <a:t> </a:t>
            </a:r>
            <a:r>
              <a:rPr lang="en-US" sz="2800" b="1" u="sng" dirty="0" err="1"/>
              <a:t>nr</a:t>
            </a:r>
            <a:r>
              <a:rPr lang="en-US" sz="2800" b="1" u="sng" dirty="0"/>
              <a:t>. 272/2004</a:t>
            </a:r>
            <a:r>
              <a:rPr lang="en-US" sz="2800" b="1" dirty="0"/>
              <a:t>, </a:t>
            </a:r>
            <a:r>
              <a:rPr lang="en-US" sz="2800" b="1" dirty="0" err="1"/>
              <a:t>republicată</a:t>
            </a:r>
            <a:r>
              <a:rPr lang="en-US" sz="2800" b="1" dirty="0"/>
              <a:t>, cu </a:t>
            </a:r>
            <a:r>
              <a:rPr lang="en-US" sz="2800" b="1" dirty="0" err="1"/>
              <a:t>modificările</a:t>
            </a:r>
            <a:r>
              <a:rPr lang="en-US" sz="2800" b="1" dirty="0"/>
              <a:t> </a:t>
            </a:r>
            <a:r>
              <a:rPr lang="en-US" sz="2800" b="1" dirty="0" err="1"/>
              <a:t>şi</a:t>
            </a:r>
            <a:r>
              <a:rPr lang="en-US" sz="2800" b="1" dirty="0"/>
              <a:t> </a:t>
            </a:r>
            <a:r>
              <a:rPr lang="en-US" sz="2800" b="1" dirty="0" err="1"/>
              <a:t>completările</a:t>
            </a:r>
            <a:r>
              <a:rPr lang="en-US" sz="2800" b="1" dirty="0"/>
              <a:t> </a:t>
            </a:r>
            <a:r>
              <a:rPr lang="en-US" sz="2800" b="1" dirty="0" err="1"/>
              <a:t>ulterioare</a:t>
            </a:r>
            <a:endParaRPr lang="ro-RO" sz="2800" b="1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729213" y="1905000"/>
            <a:ext cx="9775399" cy="400622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b="1" dirty="0">
                <a:solidFill>
                  <a:schemeClr val="tx1"/>
                </a:solidFill>
              </a:rPr>
              <a:t>1) </a:t>
            </a:r>
            <a:r>
              <a:rPr lang="en-US" sz="2000" b="1" dirty="0" err="1">
                <a:solidFill>
                  <a:schemeClr val="tx1"/>
                </a:solidFill>
              </a:rPr>
              <a:t>Părintele</a:t>
            </a:r>
            <a:r>
              <a:rPr lang="en-US" sz="2000" b="1" dirty="0">
                <a:solidFill>
                  <a:schemeClr val="tx1"/>
                </a:solidFill>
              </a:rPr>
              <a:t> care </a:t>
            </a:r>
            <a:r>
              <a:rPr lang="en-US" sz="2000" b="1" dirty="0" err="1">
                <a:solidFill>
                  <a:schemeClr val="tx1"/>
                </a:solidFill>
              </a:rPr>
              <a:t>exercită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singur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autoritatea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părintească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sau</a:t>
            </a:r>
            <a:r>
              <a:rPr lang="en-US" sz="2000" b="1" dirty="0">
                <a:solidFill>
                  <a:schemeClr val="tx1"/>
                </a:solidFill>
              </a:rPr>
              <a:t> la care </a:t>
            </a:r>
            <a:r>
              <a:rPr lang="en-US" sz="2000" b="1" dirty="0" err="1">
                <a:solidFill>
                  <a:schemeClr val="tx1"/>
                </a:solidFill>
              </a:rPr>
              <a:t>locuieşte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copilul</a:t>
            </a:r>
            <a:r>
              <a:rPr lang="en-US" sz="2000" b="1" dirty="0">
                <a:solidFill>
                  <a:schemeClr val="tx1"/>
                </a:solidFill>
              </a:rPr>
              <a:t>, care </a:t>
            </a:r>
            <a:r>
              <a:rPr lang="en-US" sz="2000" b="1" dirty="0" err="1">
                <a:solidFill>
                  <a:schemeClr val="tx1"/>
                </a:solidFill>
              </a:rPr>
              <a:t>urmează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plece</a:t>
            </a:r>
            <a:r>
              <a:rPr lang="en-US" sz="2000" b="1" dirty="0">
                <a:solidFill>
                  <a:schemeClr val="tx1"/>
                </a:solidFill>
              </a:rPr>
              <a:t> la </a:t>
            </a:r>
            <a:r>
              <a:rPr lang="en-US" sz="2000" b="1" dirty="0" err="1">
                <a:solidFill>
                  <a:schemeClr val="tx1"/>
                </a:solidFill>
              </a:rPr>
              <a:t>muncă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în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străinătate</a:t>
            </a:r>
            <a:r>
              <a:rPr lang="en-US" sz="2000" b="1" dirty="0">
                <a:solidFill>
                  <a:schemeClr val="tx1"/>
                </a:solidFill>
              </a:rPr>
              <a:t>, are </a:t>
            </a:r>
            <a:r>
              <a:rPr lang="en-US" sz="2000" b="1" dirty="0" err="1">
                <a:solidFill>
                  <a:schemeClr val="tx1"/>
                </a:solidFill>
              </a:rPr>
              <a:t>obligaţia</a:t>
            </a:r>
            <a:r>
              <a:rPr lang="en-US" sz="2000" b="1" dirty="0">
                <a:solidFill>
                  <a:schemeClr val="tx1"/>
                </a:solidFill>
              </a:rPr>
              <a:t> de a </a:t>
            </a:r>
            <a:r>
              <a:rPr lang="en-US" sz="2000" b="1" dirty="0" err="1">
                <a:solidFill>
                  <a:schemeClr val="tx1"/>
                </a:solidFill>
              </a:rPr>
              <a:t>notifica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această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intenţie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serviciului</a:t>
            </a:r>
            <a:r>
              <a:rPr lang="en-US" sz="2000" b="1" dirty="0">
                <a:solidFill>
                  <a:schemeClr val="tx1"/>
                </a:solidFill>
              </a:rPr>
              <a:t> public de </a:t>
            </a:r>
            <a:r>
              <a:rPr lang="en-US" sz="2000" b="1" dirty="0" err="1">
                <a:solidFill>
                  <a:schemeClr val="tx1"/>
                </a:solidFill>
              </a:rPr>
              <a:t>asistenţă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socială</a:t>
            </a:r>
            <a:r>
              <a:rPr lang="en-US" sz="2000" b="1" dirty="0">
                <a:solidFill>
                  <a:schemeClr val="tx1"/>
                </a:solidFill>
              </a:rPr>
              <a:t> de la </a:t>
            </a:r>
            <a:r>
              <a:rPr lang="en-US" sz="2000" b="1" dirty="0" err="1">
                <a:solidFill>
                  <a:schemeClr val="tx1"/>
                </a:solidFill>
              </a:rPr>
              <a:t>domiciliu</a:t>
            </a:r>
            <a:r>
              <a:rPr lang="en-US" sz="2000" b="1" dirty="0">
                <a:solidFill>
                  <a:schemeClr val="tx1"/>
                </a:solidFill>
              </a:rPr>
              <a:t>, cu minimum 40 de </a:t>
            </a:r>
            <a:r>
              <a:rPr lang="en-US" sz="2000" b="1" dirty="0" err="1">
                <a:solidFill>
                  <a:schemeClr val="tx1"/>
                </a:solidFill>
              </a:rPr>
              <a:t>zile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înainte</a:t>
            </a:r>
            <a:r>
              <a:rPr lang="en-US" sz="2000" b="1" dirty="0">
                <a:solidFill>
                  <a:schemeClr val="tx1"/>
                </a:solidFill>
              </a:rPr>
              <a:t> de a </a:t>
            </a:r>
            <a:r>
              <a:rPr lang="en-US" sz="2000" b="1" dirty="0" err="1">
                <a:solidFill>
                  <a:schemeClr val="tx1"/>
                </a:solidFill>
              </a:rPr>
              <a:t>părăsi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ţara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(</a:t>
            </a:r>
            <a:r>
              <a:rPr lang="en-US" sz="2000" b="1" dirty="0">
                <a:solidFill>
                  <a:schemeClr val="tx1"/>
                </a:solidFill>
              </a:rPr>
              <a:t>2) </a:t>
            </a:r>
            <a:r>
              <a:rPr lang="en-US" sz="2000" b="1" dirty="0" err="1">
                <a:solidFill>
                  <a:schemeClr val="tx1"/>
                </a:solidFill>
              </a:rPr>
              <a:t>Notificarea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va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conţine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în</a:t>
            </a:r>
            <a:r>
              <a:rPr lang="en-US" sz="2000" b="1" dirty="0">
                <a:solidFill>
                  <a:schemeClr val="tx1"/>
                </a:solidFill>
              </a:rPr>
              <a:t> mod </a:t>
            </a:r>
            <a:r>
              <a:rPr lang="en-US" sz="2000" b="1" dirty="0" err="1">
                <a:solidFill>
                  <a:schemeClr val="tx1"/>
                </a:solidFill>
              </a:rPr>
              <a:t>obligatoriu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desemnarea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persoanei</a:t>
            </a:r>
            <a:r>
              <a:rPr lang="en-US" sz="2000" b="1" dirty="0">
                <a:solidFill>
                  <a:schemeClr val="tx1"/>
                </a:solidFill>
              </a:rPr>
              <a:t> care se </a:t>
            </a:r>
            <a:r>
              <a:rPr lang="en-US" sz="2000" b="1" dirty="0" err="1">
                <a:solidFill>
                  <a:schemeClr val="tx1"/>
                </a:solidFill>
              </a:rPr>
              <a:t>ocupă</a:t>
            </a:r>
            <a:r>
              <a:rPr lang="en-US" sz="2000" b="1" dirty="0">
                <a:solidFill>
                  <a:schemeClr val="tx1"/>
                </a:solidFill>
              </a:rPr>
              <a:t> de </a:t>
            </a:r>
            <a:r>
              <a:rPr lang="en-US" sz="2000" b="1" dirty="0" err="1">
                <a:solidFill>
                  <a:schemeClr val="tx1"/>
                </a:solidFill>
              </a:rPr>
              <a:t>întreţinerea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copilului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perioada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absenţei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părinţilor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sau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tutorelui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după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caz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(</a:t>
            </a:r>
            <a:r>
              <a:rPr lang="en-US" sz="2000" b="1" dirty="0">
                <a:solidFill>
                  <a:schemeClr val="tx1"/>
                </a:solidFill>
              </a:rPr>
              <a:t>3) </a:t>
            </a:r>
            <a:r>
              <a:rPr lang="en-US" sz="2000" b="1" dirty="0" err="1">
                <a:solidFill>
                  <a:schemeClr val="tx1"/>
                </a:solidFill>
              </a:rPr>
              <a:t>Confirmarea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persoanei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în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întreţinerea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căreia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va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rămâne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copilul</a:t>
            </a:r>
            <a:r>
              <a:rPr lang="en-US" sz="2000" b="1" dirty="0">
                <a:solidFill>
                  <a:schemeClr val="tx1"/>
                </a:solidFill>
              </a:rPr>
              <a:t> se </a:t>
            </a:r>
            <a:r>
              <a:rPr lang="en-US" sz="2000" b="1" dirty="0" err="1">
                <a:solidFill>
                  <a:schemeClr val="tx1"/>
                </a:solidFill>
              </a:rPr>
              <a:t>efectuează</a:t>
            </a:r>
            <a:r>
              <a:rPr lang="en-US" sz="2000" b="1" dirty="0">
                <a:solidFill>
                  <a:schemeClr val="tx1"/>
                </a:solidFill>
              </a:rPr>
              <a:t> de </a:t>
            </a:r>
            <a:r>
              <a:rPr lang="en-US" sz="2000" b="1" dirty="0" err="1">
                <a:solidFill>
                  <a:schemeClr val="tx1"/>
                </a:solidFill>
              </a:rPr>
              <a:t>către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instanţa</a:t>
            </a:r>
            <a:r>
              <a:rPr lang="en-US" sz="2000" b="1" dirty="0">
                <a:solidFill>
                  <a:schemeClr val="tx1"/>
                </a:solidFill>
              </a:rPr>
              <a:t> de </a:t>
            </a:r>
            <a:r>
              <a:rPr lang="en-US" sz="2000" b="1" dirty="0" err="1">
                <a:solidFill>
                  <a:schemeClr val="tx1"/>
                </a:solidFill>
              </a:rPr>
              <a:t>tutelă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în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conformitate</a:t>
            </a:r>
            <a:r>
              <a:rPr lang="en-US" sz="2000" b="1" dirty="0">
                <a:solidFill>
                  <a:schemeClr val="tx1"/>
                </a:solidFill>
              </a:rPr>
              <a:t> cu </a:t>
            </a:r>
            <a:r>
              <a:rPr lang="en-US" sz="2000" b="1" dirty="0" err="1">
                <a:solidFill>
                  <a:schemeClr val="tx1"/>
                </a:solidFill>
              </a:rPr>
              <a:t>prevederile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prezentei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legi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(</a:t>
            </a:r>
            <a:r>
              <a:rPr lang="en-US" sz="2000" b="1" dirty="0">
                <a:solidFill>
                  <a:schemeClr val="tx1"/>
                </a:solidFill>
              </a:rPr>
              <a:t>4) </a:t>
            </a:r>
            <a:r>
              <a:rPr lang="en-US" sz="2000" b="1" dirty="0" err="1">
                <a:solidFill>
                  <a:schemeClr val="tx1"/>
                </a:solidFill>
              </a:rPr>
              <a:t>Dispoziţiile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prezentului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articol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sunt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aplicabile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şi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tutorelui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precum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şi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în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cazul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în</a:t>
            </a:r>
            <a:r>
              <a:rPr lang="en-US" sz="2000" b="1" dirty="0">
                <a:solidFill>
                  <a:schemeClr val="tx1"/>
                </a:solidFill>
              </a:rPr>
              <a:t> care </a:t>
            </a:r>
            <a:r>
              <a:rPr lang="en-US" sz="2000" b="1" dirty="0" err="1">
                <a:solidFill>
                  <a:schemeClr val="tx1"/>
                </a:solidFill>
              </a:rPr>
              <a:t>ambii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părinţi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urmează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plece</a:t>
            </a:r>
            <a:r>
              <a:rPr lang="en-US" sz="2000" b="1" dirty="0">
                <a:solidFill>
                  <a:schemeClr val="tx1"/>
                </a:solidFill>
              </a:rPr>
              <a:t> la </a:t>
            </a:r>
            <a:r>
              <a:rPr lang="en-US" sz="2000" b="1" dirty="0" err="1">
                <a:solidFill>
                  <a:schemeClr val="tx1"/>
                </a:solidFill>
              </a:rPr>
              <a:t>muncă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într</a:t>
            </a:r>
            <a:r>
              <a:rPr lang="en-US" sz="2000" b="1" dirty="0">
                <a:solidFill>
                  <a:schemeClr val="tx1"/>
                </a:solidFill>
              </a:rPr>
              <a:t>-un alt stat.</a:t>
            </a:r>
          </a:p>
          <a:p>
            <a:endParaRPr lang="ro-RO" b="1" dirty="0"/>
          </a:p>
        </p:txBody>
      </p:sp>
    </p:spTree>
    <p:extLst>
      <p:ext uri="{BB962C8B-B14F-4D97-AF65-F5344CB8AC3E}">
        <p14:creationId xmlns:p14="http://schemas.microsoft.com/office/powerpoint/2010/main" val="371110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883121" y="181069"/>
            <a:ext cx="9621491" cy="5730153"/>
          </a:xfrm>
        </p:spPr>
        <p:txBody>
          <a:bodyPr/>
          <a:lstStyle/>
          <a:p>
            <a:pPr marL="3657600" lvl="8" indent="0">
              <a:buNone/>
            </a:pPr>
            <a:endParaRPr lang="ro-RO" dirty="0"/>
          </a:p>
          <a:p>
            <a:pPr marL="3657600" lvl="8" indent="0">
              <a:buNone/>
            </a:pPr>
            <a:endParaRPr lang="ro-RO" sz="2800" dirty="0" smtClean="0"/>
          </a:p>
          <a:p>
            <a:pPr marL="2063750" lvl="8" indent="534988">
              <a:buNone/>
            </a:pPr>
            <a:r>
              <a:rPr lang="ro-RO" sz="2000" dirty="0" smtClean="0"/>
              <a:t>     Vizită la domiciliul copilului</a:t>
            </a:r>
          </a:p>
          <a:p>
            <a:pPr marL="2063750" lvl="8" indent="534988">
              <a:buNone/>
            </a:pPr>
            <a:endParaRPr lang="ro-RO" sz="2800" dirty="0"/>
          </a:p>
          <a:p>
            <a:pPr marL="2063750" lvl="8" indent="534988">
              <a:buNone/>
            </a:pPr>
            <a:endParaRPr lang="ro-RO" sz="2800" dirty="0"/>
          </a:p>
          <a:p>
            <a:pPr marL="1349375" lvl="8" indent="261938">
              <a:buNone/>
              <a:tabLst>
                <a:tab pos="2335213" algn="l"/>
              </a:tabLst>
            </a:pPr>
            <a:r>
              <a:rPr lang="ro-RO" sz="2000" dirty="0" smtClean="0"/>
              <a:t>Există delegare temporară a autorității părintești</a:t>
            </a:r>
          </a:p>
          <a:p>
            <a:pPr marL="1349375" lvl="8" indent="261938">
              <a:buNone/>
              <a:tabLst>
                <a:tab pos="2335213" algn="l"/>
              </a:tabLst>
            </a:pPr>
            <a:r>
              <a:rPr lang="ro-RO" sz="2000" dirty="0"/>
              <a:t>	</a:t>
            </a:r>
            <a:r>
              <a:rPr lang="ro-RO" sz="2000" dirty="0" smtClean="0"/>
              <a:t>Vizite periodice unde locuiește copilul</a:t>
            </a:r>
            <a:endParaRPr lang="ro-RO" sz="2000" dirty="0"/>
          </a:p>
        </p:txBody>
      </p:sp>
      <p:sp>
        <p:nvSpPr>
          <p:cNvPr id="4" name="Oval 3"/>
          <p:cNvSpPr/>
          <p:nvPr/>
        </p:nvSpPr>
        <p:spPr>
          <a:xfrm>
            <a:off x="2498756" y="267046"/>
            <a:ext cx="2408222" cy="10139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>
                <a:solidFill>
                  <a:schemeClr val="tx1"/>
                </a:solidFill>
              </a:rPr>
              <a:t>Copil cu ambii părinți în străinătate</a:t>
            </a:r>
          </a:p>
        </p:txBody>
      </p:sp>
      <p:sp>
        <p:nvSpPr>
          <p:cNvPr id="5" name="Oval 4"/>
          <p:cNvSpPr/>
          <p:nvPr/>
        </p:nvSpPr>
        <p:spPr>
          <a:xfrm>
            <a:off x="8166226" y="316809"/>
            <a:ext cx="2489703" cy="109547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Copil cu părinte unic susținător în străinătate</a:t>
            </a:r>
            <a:endParaRPr lang="ro-RO" dirty="0">
              <a:solidFill>
                <a:schemeClr val="tx1"/>
              </a:solidFill>
            </a:endParaRPr>
          </a:p>
        </p:txBody>
      </p:sp>
      <p:cxnSp>
        <p:nvCxnSpPr>
          <p:cNvPr id="7" name="Conector drept cu săgeată 6"/>
          <p:cNvCxnSpPr/>
          <p:nvPr/>
        </p:nvCxnSpPr>
        <p:spPr>
          <a:xfrm>
            <a:off x="4852012" y="848495"/>
            <a:ext cx="1172424" cy="16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rept 8"/>
          <p:cNvCxnSpPr>
            <a:stCxn id="5" idx="2"/>
          </p:cNvCxnSpPr>
          <p:nvPr/>
        </p:nvCxnSpPr>
        <p:spPr>
          <a:xfrm flipH="1">
            <a:off x="6949180" y="864544"/>
            <a:ext cx="1217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reptunghi rotunjit 13"/>
          <p:cNvSpPr/>
          <p:nvPr/>
        </p:nvSpPr>
        <p:spPr>
          <a:xfrm>
            <a:off x="6054826" y="557293"/>
            <a:ext cx="914400" cy="52544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000" b="1" i="1" dirty="0" smtClean="0">
                <a:solidFill>
                  <a:schemeClr val="tx1"/>
                </a:solidFill>
              </a:rPr>
              <a:t>SPAS</a:t>
            </a:r>
            <a:endParaRPr lang="ro-RO" sz="2000" b="1" i="1" dirty="0">
              <a:solidFill>
                <a:schemeClr val="tx1"/>
              </a:solidFill>
            </a:endParaRPr>
          </a:p>
        </p:txBody>
      </p:sp>
      <p:sp>
        <p:nvSpPr>
          <p:cNvPr id="17" name="Săgeată în jos 16"/>
          <p:cNvSpPr/>
          <p:nvPr/>
        </p:nvSpPr>
        <p:spPr>
          <a:xfrm>
            <a:off x="6402628" y="1386147"/>
            <a:ext cx="218796" cy="290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8" name="Dreptunghi rotunjit 17"/>
          <p:cNvSpPr/>
          <p:nvPr/>
        </p:nvSpPr>
        <p:spPr>
          <a:xfrm>
            <a:off x="5661772" y="1723168"/>
            <a:ext cx="1765425" cy="78765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Fișă identificare riscuri</a:t>
            </a:r>
            <a:endParaRPr lang="ro-RO" dirty="0">
              <a:solidFill>
                <a:schemeClr val="tx1"/>
              </a:solidFill>
            </a:endParaRPr>
          </a:p>
        </p:txBody>
      </p:sp>
      <p:pic>
        <p:nvPicPr>
          <p:cNvPr id="19" name="Imagin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4326" y="2716564"/>
            <a:ext cx="131349" cy="515291"/>
          </a:xfrm>
          <a:prstGeom prst="rect">
            <a:avLst/>
          </a:prstGeom>
        </p:spPr>
      </p:pic>
      <p:sp>
        <p:nvSpPr>
          <p:cNvPr id="20" name="Dreptunghi rotunjit 19"/>
          <p:cNvSpPr/>
          <p:nvPr/>
        </p:nvSpPr>
        <p:spPr>
          <a:xfrm>
            <a:off x="2044528" y="4112883"/>
            <a:ext cx="1484768" cy="688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dirty="0" smtClean="0">
                <a:solidFill>
                  <a:schemeClr val="tx1"/>
                </a:solidFill>
              </a:rPr>
              <a:t>Randament școlar scăzut</a:t>
            </a:r>
            <a:endParaRPr lang="ro-RO" sz="1600" dirty="0">
              <a:solidFill>
                <a:schemeClr val="tx1"/>
              </a:solidFill>
            </a:endParaRPr>
          </a:p>
        </p:txBody>
      </p:sp>
      <p:sp>
        <p:nvSpPr>
          <p:cNvPr id="21" name="Dreptunghi rotunjit 20"/>
          <p:cNvSpPr/>
          <p:nvPr/>
        </p:nvSpPr>
        <p:spPr>
          <a:xfrm>
            <a:off x="3808269" y="4151011"/>
            <a:ext cx="1640315" cy="67901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dirty="0" smtClean="0">
                <a:solidFill>
                  <a:schemeClr val="tx1"/>
                </a:solidFill>
              </a:rPr>
              <a:t>Afectarea stării emoționale</a:t>
            </a:r>
            <a:endParaRPr lang="ro-RO" sz="1600" dirty="0">
              <a:solidFill>
                <a:schemeClr val="tx1"/>
              </a:solidFill>
            </a:endParaRPr>
          </a:p>
        </p:txBody>
      </p:sp>
      <p:sp>
        <p:nvSpPr>
          <p:cNvPr id="22" name="Dreptunghi rotunjit 21"/>
          <p:cNvSpPr/>
          <p:nvPr/>
        </p:nvSpPr>
        <p:spPr>
          <a:xfrm>
            <a:off x="5859702" y="4121397"/>
            <a:ext cx="1579830" cy="68806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dirty="0" smtClean="0">
                <a:solidFill>
                  <a:schemeClr val="tx1"/>
                </a:solidFill>
              </a:rPr>
              <a:t>Degradarea stării de sănătate</a:t>
            </a:r>
            <a:endParaRPr lang="ro-RO" sz="1600" dirty="0">
              <a:solidFill>
                <a:schemeClr val="tx1"/>
              </a:solidFill>
            </a:endParaRPr>
          </a:p>
        </p:txBody>
      </p:sp>
      <p:sp>
        <p:nvSpPr>
          <p:cNvPr id="23" name="Dreptunghi rotunjit 22"/>
          <p:cNvSpPr/>
          <p:nvPr/>
        </p:nvSpPr>
        <p:spPr>
          <a:xfrm>
            <a:off x="7948093" y="4151011"/>
            <a:ext cx="1493822" cy="6971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Afilierea </a:t>
            </a:r>
            <a:r>
              <a:rPr lang="ro-RO" sz="1600" dirty="0" smtClean="0">
                <a:solidFill>
                  <a:schemeClr val="tx1"/>
                </a:solidFill>
              </a:rPr>
              <a:t>la grup infracțional</a:t>
            </a:r>
            <a:endParaRPr lang="ro-RO" sz="1600" dirty="0">
              <a:solidFill>
                <a:schemeClr val="tx1"/>
              </a:solidFill>
            </a:endParaRPr>
          </a:p>
        </p:txBody>
      </p:sp>
      <p:sp>
        <p:nvSpPr>
          <p:cNvPr id="24" name="Dreptunghi rotunjit 23"/>
          <p:cNvSpPr/>
          <p:nvPr/>
        </p:nvSpPr>
        <p:spPr>
          <a:xfrm>
            <a:off x="9769938" y="4168725"/>
            <a:ext cx="1514113" cy="6971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dirty="0" smtClean="0">
                <a:solidFill>
                  <a:schemeClr val="tx1"/>
                </a:solidFill>
              </a:rPr>
              <a:t>Suspiciuni posibil abuz</a:t>
            </a:r>
            <a:endParaRPr lang="ro-RO" sz="1600" dirty="0">
              <a:solidFill>
                <a:schemeClr val="tx1"/>
              </a:solidFill>
            </a:endParaRPr>
          </a:p>
        </p:txBody>
      </p:sp>
      <p:cxnSp>
        <p:nvCxnSpPr>
          <p:cNvPr id="26" name="Conector drept 25"/>
          <p:cNvCxnSpPr/>
          <p:nvPr/>
        </p:nvCxnSpPr>
        <p:spPr>
          <a:xfrm flipH="1">
            <a:off x="3167894" y="3446549"/>
            <a:ext cx="1739084" cy="58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rept 27"/>
          <p:cNvCxnSpPr/>
          <p:nvPr/>
        </p:nvCxnSpPr>
        <p:spPr>
          <a:xfrm flipH="1">
            <a:off x="4680642" y="3446548"/>
            <a:ext cx="1179060" cy="606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rept 29"/>
          <p:cNvCxnSpPr/>
          <p:nvPr/>
        </p:nvCxnSpPr>
        <p:spPr>
          <a:xfrm>
            <a:off x="6580000" y="3446549"/>
            <a:ext cx="0" cy="568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rept 31"/>
          <p:cNvCxnSpPr/>
          <p:nvPr/>
        </p:nvCxnSpPr>
        <p:spPr>
          <a:xfrm>
            <a:off x="7367874" y="3459881"/>
            <a:ext cx="1289349" cy="653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rept 36"/>
          <p:cNvCxnSpPr/>
          <p:nvPr/>
        </p:nvCxnSpPr>
        <p:spPr>
          <a:xfrm>
            <a:off x="8478570" y="3468135"/>
            <a:ext cx="1616044" cy="525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Dreptunghi 47"/>
          <p:cNvSpPr/>
          <p:nvPr/>
        </p:nvSpPr>
        <p:spPr>
          <a:xfrm>
            <a:off x="2032503" y="5377758"/>
            <a:ext cx="1496793" cy="307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dirty="0" smtClean="0">
                <a:solidFill>
                  <a:schemeClr val="tx1"/>
                </a:solidFill>
              </a:rPr>
              <a:t>Consilier școlar</a:t>
            </a:r>
            <a:endParaRPr lang="ro-RO" sz="1400" dirty="0">
              <a:solidFill>
                <a:schemeClr val="tx1"/>
              </a:solidFill>
            </a:endParaRPr>
          </a:p>
        </p:txBody>
      </p:sp>
      <p:sp>
        <p:nvSpPr>
          <p:cNvPr id="49" name="Dreptunghi 48"/>
          <p:cNvSpPr/>
          <p:nvPr/>
        </p:nvSpPr>
        <p:spPr>
          <a:xfrm>
            <a:off x="4006811" y="5392470"/>
            <a:ext cx="1342859" cy="307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dirty="0" smtClean="0">
                <a:solidFill>
                  <a:schemeClr val="tx1"/>
                </a:solidFill>
              </a:rPr>
              <a:t>Psiholog</a:t>
            </a:r>
            <a:endParaRPr lang="ro-RO" sz="1400" dirty="0">
              <a:solidFill>
                <a:schemeClr val="tx1"/>
              </a:solidFill>
            </a:endParaRPr>
          </a:p>
        </p:txBody>
      </p:sp>
      <p:sp>
        <p:nvSpPr>
          <p:cNvPr id="50" name="Dreptunghi 49"/>
          <p:cNvSpPr/>
          <p:nvPr/>
        </p:nvSpPr>
        <p:spPr>
          <a:xfrm>
            <a:off x="5890092" y="5363046"/>
            <a:ext cx="1549440" cy="3225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dirty="0" smtClean="0">
                <a:solidFill>
                  <a:schemeClr val="tx1"/>
                </a:solidFill>
              </a:rPr>
              <a:t>Medic familie</a:t>
            </a:r>
            <a:endParaRPr lang="ro-RO" sz="1400" dirty="0">
              <a:solidFill>
                <a:schemeClr val="tx1"/>
              </a:solidFill>
            </a:endParaRPr>
          </a:p>
        </p:txBody>
      </p:sp>
      <p:sp>
        <p:nvSpPr>
          <p:cNvPr id="51" name="Dreptunghi 50"/>
          <p:cNvSpPr/>
          <p:nvPr/>
        </p:nvSpPr>
        <p:spPr>
          <a:xfrm>
            <a:off x="8060675" y="5419630"/>
            <a:ext cx="1312752" cy="2806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dirty="0" smtClean="0">
                <a:solidFill>
                  <a:schemeClr val="tx1"/>
                </a:solidFill>
              </a:rPr>
              <a:t>DGASPC</a:t>
            </a:r>
            <a:endParaRPr lang="ro-RO" sz="1400" dirty="0">
              <a:solidFill>
                <a:schemeClr val="tx1"/>
              </a:solidFill>
            </a:endParaRPr>
          </a:p>
        </p:txBody>
      </p:sp>
      <p:sp>
        <p:nvSpPr>
          <p:cNvPr id="52" name="Dreptunghi 51"/>
          <p:cNvSpPr/>
          <p:nvPr/>
        </p:nvSpPr>
        <p:spPr>
          <a:xfrm>
            <a:off x="9994570" y="5420761"/>
            <a:ext cx="1131683" cy="2806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dirty="0" smtClean="0">
                <a:solidFill>
                  <a:schemeClr val="tx1"/>
                </a:solidFill>
              </a:rPr>
              <a:t>DGASPC</a:t>
            </a:r>
            <a:endParaRPr lang="ro-RO" sz="1400" dirty="0">
              <a:solidFill>
                <a:schemeClr val="tx1"/>
              </a:solidFill>
            </a:endParaRPr>
          </a:p>
        </p:txBody>
      </p:sp>
      <p:cxnSp>
        <p:nvCxnSpPr>
          <p:cNvPr id="56" name="Conector drept 55"/>
          <p:cNvCxnSpPr/>
          <p:nvPr/>
        </p:nvCxnSpPr>
        <p:spPr>
          <a:xfrm>
            <a:off x="2780899" y="4848127"/>
            <a:ext cx="0" cy="439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rept 57"/>
          <p:cNvCxnSpPr/>
          <p:nvPr/>
        </p:nvCxnSpPr>
        <p:spPr>
          <a:xfrm>
            <a:off x="4678241" y="4866234"/>
            <a:ext cx="0" cy="420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rept 61"/>
          <p:cNvCxnSpPr/>
          <p:nvPr/>
        </p:nvCxnSpPr>
        <p:spPr>
          <a:xfrm>
            <a:off x="6613826" y="4827214"/>
            <a:ext cx="15195" cy="5296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drept 64"/>
          <p:cNvCxnSpPr/>
          <p:nvPr/>
        </p:nvCxnSpPr>
        <p:spPr>
          <a:xfrm>
            <a:off x="8695004" y="4865841"/>
            <a:ext cx="0" cy="491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drept 66"/>
          <p:cNvCxnSpPr/>
          <p:nvPr/>
        </p:nvCxnSpPr>
        <p:spPr>
          <a:xfrm>
            <a:off x="10526994" y="4934139"/>
            <a:ext cx="0" cy="422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55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801641" y="624110"/>
            <a:ext cx="9702972" cy="779177"/>
          </a:xfrm>
        </p:spPr>
        <p:txBody>
          <a:bodyPr/>
          <a:lstStyle/>
          <a:p>
            <a:pPr algn="ctr"/>
            <a:r>
              <a:rPr lang="ro-RO" b="1" dirty="0" smtClean="0"/>
              <a:t>Atribuții SPAS</a:t>
            </a:r>
            <a:endParaRPr lang="ro-RO" b="1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683945" y="1484767"/>
            <a:ext cx="9820667" cy="513331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1900" b="1" dirty="0"/>
              <a:t>a) </a:t>
            </a:r>
            <a:r>
              <a:rPr lang="en-US" sz="1900" b="1" dirty="0" err="1"/>
              <a:t>urmăreşte</a:t>
            </a:r>
            <a:r>
              <a:rPr lang="en-US" sz="1900" b="1" dirty="0"/>
              <a:t> </a:t>
            </a:r>
            <a:r>
              <a:rPr lang="en-US" sz="1900" b="1" dirty="0" err="1"/>
              <a:t>menţinerea</a:t>
            </a:r>
            <a:r>
              <a:rPr lang="en-US" sz="1900" b="1" dirty="0"/>
              <a:t> </a:t>
            </a:r>
            <a:r>
              <a:rPr lang="en-US" sz="1900" b="1" dirty="0" err="1"/>
              <a:t>relaţiilor</a:t>
            </a:r>
            <a:r>
              <a:rPr lang="en-US" sz="1900" b="1" dirty="0"/>
              <a:t> </a:t>
            </a:r>
            <a:r>
              <a:rPr lang="en-US" sz="1900" b="1" dirty="0" err="1"/>
              <a:t>personale</a:t>
            </a:r>
            <a:r>
              <a:rPr lang="en-US" sz="1900" b="1" dirty="0"/>
              <a:t> ale </a:t>
            </a:r>
            <a:r>
              <a:rPr lang="en-US" sz="1900" b="1" dirty="0" err="1"/>
              <a:t>copiilor</a:t>
            </a:r>
            <a:r>
              <a:rPr lang="en-US" sz="1900" b="1" dirty="0"/>
              <a:t> cu </a:t>
            </a:r>
            <a:r>
              <a:rPr lang="en-US" sz="1900" b="1" dirty="0" err="1"/>
              <a:t>părinţii</a:t>
            </a:r>
            <a:r>
              <a:rPr lang="en-US" sz="1900" b="1" dirty="0"/>
              <a:t> care </a:t>
            </a:r>
            <a:r>
              <a:rPr lang="en-US" sz="1900" b="1" dirty="0" err="1"/>
              <a:t>sunt</a:t>
            </a:r>
            <a:r>
              <a:rPr lang="en-US" sz="1900" b="1" dirty="0"/>
              <a:t> </a:t>
            </a:r>
            <a:r>
              <a:rPr lang="en-US" sz="1900" b="1" dirty="0" err="1"/>
              <a:t>plecaţi</a:t>
            </a:r>
            <a:r>
              <a:rPr lang="en-US" sz="1900" b="1" dirty="0"/>
              <a:t> la </a:t>
            </a:r>
            <a:r>
              <a:rPr lang="en-US" sz="1900" b="1" dirty="0" err="1"/>
              <a:t>muncă</a:t>
            </a:r>
            <a:r>
              <a:rPr lang="en-US" sz="1900" b="1" dirty="0"/>
              <a:t> </a:t>
            </a:r>
            <a:r>
              <a:rPr lang="en-US" sz="1900" b="1" dirty="0" err="1"/>
              <a:t>în</a:t>
            </a:r>
            <a:r>
              <a:rPr lang="en-US" sz="1900" b="1" dirty="0"/>
              <a:t> </a:t>
            </a:r>
            <a:r>
              <a:rPr lang="en-US" sz="1900" b="1" dirty="0" err="1"/>
              <a:t>străinătate</a:t>
            </a:r>
            <a:r>
              <a:rPr lang="en-US" sz="1900" b="1" dirty="0"/>
              <a:t>;</a:t>
            </a:r>
            <a:endParaRPr lang="ro-RO" sz="1900" b="1" dirty="0"/>
          </a:p>
          <a:p>
            <a:pPr algn="just"/>
            <a:r>
              <a:rPr lang="en-US" sz="1900" b="1" dirty="0" smtClean="0"/>
              <a:t>b</a:t>
            </a:r>
            <a:r>
              <a:rPr lang="en-US" sz="1900" b="1" dirty="0"/>
              <a:t>) </a:t>
            </a:r>
            <a:r>
              <a:rPr lang="en-US" sz="1900" b="1" dirty="0" err="1"/>
              <a:t>organizează</a:t>
            </a:r>
            <a:r>
              <a:rPr lang="en-US" sz="1900" b="1" dirty="0"/>
              <a:t> </a:t>
            </a:r>
            <a:r>
              <a:rPr lang="en-US" sz="1900" b="1" dirty="0" err="1"/>
              <a:t>programe</a:t>
            </a:r>
            <a:r>
              <a:rPr lang="en-US" sz="1900" b="1" dirty="0"/>
              <a:t> de </a:t>
            </a:r>
            <a:r>
              <a:rPr lang="en-US" sz="1900" b="1" dirty="0" err="1"/>
              <a:t>educaţie</a:t>
            </a:r>
            <a:r>
              <a:rPr lang="en-US" sz="1900" b="1" dirty="0"/>
              <a:t> </a:t>
            </a:r>
            <a:r>
              <a:rPr lang="en-US" sz="1900" b="1" dirty="0" err="1"/>
              <a:t>parentală</a:t>
            </a:r>
            <a:r>
              <a:rPr lang="en-US" sz="1900" b="1" dirty="0"/>
              <a:t> </a:t>
            </a:r>
            <a:r>
              <a:rPr lang="en-US" sz="1900" b="1" dirty="0" err="1"/>
              <a:t>destinate</a:t>
            </a:r>
            <a:r>
              <a:rPr lang="en-US" sz="1900" b="1" dirty="0"/>
              <a:t> </a:t>
            </a:r>
            <a:r>
              <a:rPr lang="en-US" sz="1900" b="1" dirty="0" err="1"/>
              <a:t>părintelui</a:t>
            </a:r>
            <a:r>
              <a:rPr lang="en-US" sz="1900" b="1" dirty="0"/>
              <a:t> care se </a:t>
            </a:r>
            <a:r>
              <a:rPr lang="en-US" sz="1900" b="1" dirty="0" err="1"/>
              <a:t>ocupă</a:t>
            </a:r>
            <a:r>
              <a:rPr lang="en-US" sz="1900" b="1" dirty="0"/>
              <a:t> de </a:t>
            </a:r>
            <a:r>
              <a:rPr lang="en-US" sz="1900" b="1" dirty="0" err="1"/>
              <a:t>creşterea</a:t>
            </a:r>
            <a:r>
              <a:rPr lang="en-US" sz="1900" b="1" dirty="0"/>
              <a:t> </a:t>
            </a:r>
            <a:r>
              <a:rPr lang="en-US" sz="1900" b="1" dirty="0" err="1"/>
              <a:t>şi</a:t>
            </a:r>
            <a:r>
              <a:rPr lang="en-US" sz="1900" b="1" dirty="0"/>
              <a:t> </a:t>
            </a:r>
            <a:r>
              <a:rPr lang="en-US" sz="1900" b="1" dirty="0" err="1"/>
              <a:t>îngrijirea</a:t>
            </a:r>
            <a:r>
              <a:rPr lang="en-US" sz="1900" b="1" dirty="0"/>
              <a:t> </a:t>
            </a:r>
            <a:r>
              <a:rPr lang="en-US" sz="1900" b="1" dirty="0" err="1"/>
              <a:t>copilului</a:t>
            </a:r>
            <a:r>
              <a:rPr lang="en-US" sz="1900" b="1" dirty="0"/>
              <a:t> </a:t>
            </a:r>
            <a:r>
              <a:rPr lang="en-US" sz="1900" b="1" dirty="0" err="1"/>
              <a:t>după</a:t>
            </a:r>
            <a:r>
              <a:rPr lang="en-US" sz="1900" b="1" dirty="0"/>
              <a:t> </a:t>
            </a:r>
            <a:r>
              <a:rPr lang="en-US" sz="1900" b="1" dirty="0" err="1"/>
              <a:t>plecarea</a:t>
            </a:r>
            <a:r>
              <a:rPr lang="en-US" sz="1900" b="1" dirty="0"/>
              <a:t> </a:t>
            </a:r>
            <a:r>
              <a:rPr lang="en-US" sz="1900" b="1" dirty="0" err="1"/>
              <a:t>celuilalt</a:t>
            </a:r>
            <a:r>
              <a:rPr lang="en-US" sz="1900" b="1" dirty="0"/>
              <a:t> </a:t>
            </a:r>
            <a:r>
              <a:rPr lang="en-US" sz="1900" b="1" dirty="0" err="1"/>
              <a:t>părinte</a:t>
            </a:r>
            <a:r>
              <a:rPr lang="en-US" sz="1900" b="1" dirty="0"/>
              <a:t> la </a:t>
            </a:r>
            <a:r>
              <a:rPr lang="en-US" sz="1900" b="1" dirty="0" err="1"/>
              <a:t>muncă</a:t>
            </a:r>
            <a:r>
              <a:rPr lang="en-US" sz="1900" b="1" dirty="0"/>
              <a:t> </a:t>
            </a:r>
            <a:r>
              <a:rPr lang="en-US" sz="1900" b="1" dirty="0" err="1"/>
              <a:t>în</a:t>
            </a:r>
            <a:r>
              <a:rPr lang="en-US" sz="1900" b="1" dirty="0"/>
              <a:t> </a:t>
            </a:r>
            <a:r>
              <a:rPr lang="en-US" sz="1900" b="1" dirty="0" err="1"/>
              <a:t>străinătate</a:t>
            </a:r>
            <a:r>
              <a:rPr lang="en-US" sz="1900" b="1" dirty="0"/>
              <a:t>, </a:t>
            </a:r>
            <a:r>
              <a:rPr lang="en-US" sz="1900" b="1" dirty="0" err="1"/>
              <a:t>respectiv</a:t>
            </a:r>
            <a:r>
              <a:rPr lang="en-US" sz="1900" b="1" dirty="0"/>
              <a:t> </a:t>
            </a:r>
            <a:r>
              <a:rPr lang="en-US" sz="1900" b="1" dirty="0" err="1"/>
              <a:t>persoanelor</a:t>
            </a:r>
            <a:r>
              <a:rPr lang="en-US" sz="1900" b="1" dirty="0"/>
              <a:t> </a:t>
            </a:r>
            <a:r>
              <a:rPr lang="en-US" sz="1900" b="1" dirty="0" err="1"/>
              <a:t>desemnate</a:t>
            </a:r>
            <a:r>
              <a:rPr lang="en-US" sz="1900" b="1" dirty="0"/>
              <a:t> a se </a:t>
            </a:r>
            <a:r>
              <a:rPr lang="en-US" sz="1900" b="1" dirty="0" err="1"/>
              <a:t>ocupa</a:t>
            </a:r>
            <a:r>
              <a:rPr lang="en-US" sz="1900" b="1" dirty="0"/>
              <a:t> de </a:t>
            </a:r>
            <a:r>
              <a:rPr lang="en-US" sz="1900" b="1" dirty="0" err="1"/>
              <a:t>creşterea</a:t>
            </a:r>
            <a:r>
              <a:rPr lang="en-US" sz="1900" b="1" dirty="0"/>
              <a:t> </a:t>
            </a:r>
            <a:r>
              <a:rPr lang="en-US" sz="1900" b="1" dirty="0" err="1"/>
              <a:t>şi</a:t>
            </a:r>
            <a:r>
              <a:rPr lang="en-US" sz="1900" b="1" dirty="0"/>
              <a:t> </a:t>
            </a:r>
            <a:r>
              <a:rPr lang="en-US" sz="1900" b="1" dirty="0" err="1"/>
              <a:t>îngrijirea</a:t>
            </a:r>
            <a:r>
              <a:rPr lang="en-US" sz="1900" b="1" dirty="0"/>
              <a:t> </a:t>
            </a:r>
            <a:r>
              <a:rPr lang="en-US" sz="1900" b="1" dirty="0" err="1"/>
              <a:t>copiilor</a:t>
            </a:r>
            <a:r>
              <a:rPr lang="en-US" sz="1900" b="1" dirty="0"/>
              <a:t> cu </a:t>
            </a:r>
            <a:r>
              <a:rPr lang="en-US" sz="1900" b="1" dirty="0" err="1"/>
              <a:t>părinţi</a:t>
            </a:r>
            <a:r>
              <a:rPr lang="en-US" sz="1900" b="1" dirty="0"/>
              <a:t> </a:t>
            </a:r>
            <a:r>
              <a:rPr lang="en-US" sz="1900" b="1" dirty="0" err="1"/>
              <a:t>plecaţi</a:t>
            </a:r>
            <a:r>
              <a:rPr lang="en-US" sz="1900" b="1" dirty="0"/>
              <a:t> la </a:t>
            </a:r>
            <a:r>
              <a:rPr lang="en-US" sz="1900" b="1" dirty="0" err="1"/>
              <a:t>muncă</a:t>
            </a:r>
            <a:r>
              <a:rPr lang="en-US" sz="1900" b="1" dirty="0"/>
              <a:t> </a:t>
            </a:r>
            <a:r>
              <a:rPr lang="en-US" sz="1900" b="1" dirty="0" err="1"/>
              <a:t>în</a:t>
            </a:r>
            <a:r>
              <a:rPr lang="en-US" sz="1900" b="1" dirty="0"/>
              <a:t> </a:t>
            </a:r>
            <a:r>
              <a:rPr lang="en-US" sz="1900" b="1" dirty="0" err="1"/>
              <a:t>străinătate</a:t>
            </a:r>
            <a:r>
              <a:rPr lang="en-US" sz="1900" b="1" dirty="0"/>
              <a:t>, </a:t>
            </a:r>
            <a:r>
              <a:rPr lang="en-US" sz="1900" b="1" dirty="0" err="1"/>
              <a:t>precum</a:t>
            </a:r>
            <a:r>
              <a:rPr lang="en-US" sz="1900" b="1" dirty="0"/>
              <a:t> </a:t>
            </a:r>
            <a:r>
              <a:rPr lang="en-US" sz="1900" b="1" dirty="0" err="1"/>
              <a:t>şi</a:t>
            </a:r>
            <a:r>
              <a:rPr lang="en-US" sz="1900" b="1" dirty="0"/>
              <a:t> a </a:t>
            </a:r>
            <a:r>
              <a:rPr lang="en-US" sz="1900" b="1" dirty="0" err="1"/>
              <a:t>celor</a:t>
            </a:r>
            <a:r>
              <a:rPr lang="en-US" sz="1900" b="1" dirty="0"/>
              <a:t> care au </a:t>
            </a:r>
            <a:r>
              <a:rPr lang="en-US" sz="1900" b="1" dirty="0" err="1"/>
              <a:t>revenit</a:t>
            </a:r>
            <a:r>
              <a:rPr lang="en-US" sz="1900" b="1" dirty="0"/>
              <a:t> </a:t>
            </a:r>
            <a:r>
              <a:rPr lang="en-US" sz="1900" b="1" dirty="0" err="1"/>
              <a:t>în</a:t>
            </a:r>
            <a:r>
              <a:rPr lang="en-US" sz="1900" b="1" dirty="0"/>
              <a:t> </a:t>
            </a:r>
            <a:r>
              <a:rPr lang="en-US" sz="1900" b="1" dirty="0" err="1"/>
              <a:t>ţară</a:t>
            </a:r>
            <a:r>
              <a:rPr lang="en-US" sz="1900" b="1" dirty="0"/>
              <a:t> </a:t>
            </a:r>
            <a:r>
              <a:rPr lang="en-US" sz="1900" b="1" dirty="0" err="1"/>
              <a:t>după</a:t>
            </a:r>
            <a:r>
              <a:rPr lang="en-US" sz="1900" b="1" dirty="0"/>
              <a:t> o </a:t>
            </a:r>
            <a:r>
              <a:rPr lang="en-US" sz="1900" b="1" dirty="0" err="1"/>
              <a:t>perioadă</a:t>
            </a:r>
            <a:r>
              <a:rPr lang="en-US" sz="1900" b="1" dirty="0"/>
              <a:t> de </a:t>
            </a:r>
            <a:r>
              <a:rPr lang="en-US" sz="1900" b="1" dirty="0" err="1"/>
              <a:t>şedere</a:t>
            </a:r>
            <a:r>
              <a:rPr lang="en-US" sz="1900" b="1" dirty="0"/>
              <a:t> </a:t>
            </a:r>
            <a:r>
              <a:rPr lang="en-US" sz="1900" b="1" dirty="0" err="1"/>
              <a:t>în</a:t>
            </a:r>
            <a:r>
              <a:rPr lang="en-US" sz="1900" b="1" dirty="0"/>
              <a:t> </a:t>
            </a:r>
            <a:r>
              <a:rPr lang="en-US" sz="1900" b="1" dirty="0" err="1"/>
              <a:t>străinătate</a:t>
            </a:r>
            <a:r>
              <a:rPr lang="en-US" sz="1900" b="1" dirty="0"/>
              <a:t> </a:t>
            </a:r>
            <a:r>
              <a:rPr lang="en-US" sz="1900" b="1" dirty="0" err="1"/>
              <a:t>alături</a:t>
            </a:r>
            <a:r>
              <a:rPr lang="en-US" sz="1900" b="1" dirty="0"/>
              <a:t> de </a:t>
            </a:r>
            <a:r>
              <a:rPr lang="en-US" sz="1900" b="1" dirty="0" err="1"/>
              <a:t>părinţi</a:t>
            </a:r>
            <a:r>
              <a:rPr lang="en-US" sz="1900" b="1" dirty="0"/>
              <a:t> </a:t>
            </a:r>
            <a:r>
              <a:rPr lang="en-US" sz="1900" b="1" dirty="0" err="1"/>
              <a:t>mai</a:t>
            </a:r>
            <a:r>
              <a:rPr lang="en-US" sz="1900" b="1" dirty="0"/>
              <a:t> mare de un an;</a:t>
            </a:r>
            <a:endParaRPr lang="ro-RO" sz="1900" b="1" dirty="0"/>
          </a:p>
          <a:p>
            <a:pPr algn="just"/>
            <a:r>
              <a:rPr lang="en-US" sz="1900" b="1" dirty="0" smtClean="0"/>
              <a:t>c</a:t>
            </a:r>
            <a:r>
              <a:rPr lang="en-US" sz="1900" b="1" dirty="0"/>
              <a:t>) </a:t>
            </a:r>
            <a:r>
              <a:rPr lang="en-US" sz="1900" b="1" dirty="0" err="1"/>
              <a:t>organizează</a:t>
            </a:r>
            <a:r>
              <a:rPr lang="en-US" sz="1900" b="1" dirty="0"/>
              <a:t> </a:t>
            </a:r>
            <a:r>
              <a:rPr lang="en-US" sz="1900" b="1" dirty="0" err="1"/>
              <a:t>întâlniri</a:t>
            </a:r>
            <a:r>
              <a:rPr lang="en-US" sz="1900" b="1" dirty="0"/>
              <a:t> </a:t>
            </a:r>
            <a:r>
              <a:rPr lang="en-US" sz="1900" b="1" dirty="0" err="1"/>
              <a:t>trimestriale</a:t>
            </a:r>
            <a:r>
              <a:rPr lang="en-US" sz="1900" b="1" dirty="0"/>
              <a:t> </a:t>
            </a:r>
            <a:r>
              <a:rPr lang="en-US" sz="1900" b="1" dirty="0" err="1"/>
              <a:t>sau</a:t>
            </a:r>
            <a:r>
              <a:rPr lang="en-US" sz="1900" b="1" dirty="0"/>
              <a:t> </a:t>
            </a:r>
            <a:r>
              <a:rPr lang="en-US" sz="1900" b="1" dirty="0" err="1"/>
              <a:t>ori</a:t>
            </a:r>
            <a:r>
              <a:rPr lang="en-US" sz="1900" b="1" dirty="0"/>
              <a:t> de </a:t>
            </a:r>
            <a:r>
              <a:rPr lang="en-US" sz="1900" b="1" dirty="0" err="1"/>
              <a:t>câte</a:t>
            </a:r>
            <a:r>
              <a:rPr lang="en-US" sz="1900" b="1" dirty="0"/>
              <a:t> </a:t>
            </a:r>
            <a:r>
              <a:rPr lang="en-US" sz="1900" b="1" dirty="0" err="1"/>
              <a:t>ori</a:t>
            </a:r>
            <a:r>
              <a:rPr lang="en-US" sz="1900" b="1" dirty="0"/>
              <a:t> </a:t>
            </a:r>
            <a:r>
              <a:rPr lang="en-US" sz="1900" b="1" dirty="0" err="1"/>
              <a:t>este</a:t>
            </a:r>
            <a:r>
              <a:rPr lang="en-US" sz="1900" b="1" dirty="0"/>
              <a:t> </a:t>
            </a:r>
            <a:r>
              <a:rPr lang="en-US" sz="1900" b="1" dirty="0" err="1"/>
              <a:t>necesar</a:t>
            </a:r>
            <a:r>
              <a:rPr lang="en-US" sz="1900" b="1" dirty="0"/>
              <a:t> cu </a:t>
            </a:r>
            <a:r>
              <a:rPr lang="en-US" sz="1900" b="1" dirty="0" err="1"/>
              <a:t>persoanele</a:t>
            </a:r>
            <a:r>
              <a:rPr lang="en-US" sz="1900" b="1" dirty="0"/>
              <a:t> care se </a:t>
            </a:r>
            <a:r>
              <a:rPr lang="en-US" sz="1900" b="1" dirty="0" err="1"/>
              <a:t>ocupă</a:t>
            </a:r>
            <a:r>
              <a:rPr lang="en-US" sz="1900" b="1" dirty="0"/>
              <a:t> de </a:t>
            </a:r>
            <a:r>
              <a:rPr lang="en-US" sz="1900" b="1" dirty="0" err="1"/>
              <a:t>creşterea</a:t>
            </a:r>
            <a:r>
              <a:rPr lang="en-US" sz="1900" b="1" dirty="0"/>
              <a:t> </a:t>
            </a:r>
            <a:r>
              <a:rPr lang="en-US" sz="1900" b="1" dirty="0" err="1"/>
              <a:t>şi</a:t>
            </a:r>
            <a:r>
              <a:rPr lang="en-US" sz="1900" b="1" dirty="0"/>
              <a:t> </a:t>
            </a:r>
            <a:r>
              <a:rPr lang="en-US" sz="1900" b="1" dirty="0" err="1"/>
              <a:t>îngrijirea</a:t>
            </a:r>
            <a:r>
              <a:rPr lang="en-US" sz="1900" b="1" dirty="0"/>
              <a:t> </a:t>
            </a:r>
            <a:r>
              <a:rPr lang="en-US" sz="1900" b="1" dirty="0" err="1"/>
              <a:t>copiilor</a:t>
            </a:r>
            <a:r>
              <a:rPr lang="en-US" sz="1900" b="1" dirty="0"/>
              <a:t>, </a:t>
            </a:r>
            <a:r>
              <a:rPr lang="en-US" sz="1900" b="1" dirty="0" err="1"/>
              <a:t>precum</a:t>
            </a:r>
            <a:r>
              <a:rPr lang="en-US" sz="1900" b="1" dirty="0"/>
              <a:t> </a:t>
            </a:r>
            <a:r>
              <a:rPr lang="en-US" sz="1900" b="1" dirty="0" err="1"/>
              <a:t>şi</a:t>
            </a:r>
            <a:r>
              <a:rPr lang="en-US" sz="1900" b="1" dirty="0"/>
              <a:t> cu </a:t>
            </a:r>
            <a:r>
              <a:rPr lang="en-US" sz="1900" b="1" dirty="0" err="1"/>
              <a:t>părintele</a:t>
            </a:r>
            <a:r>
              <a:rPr lang="en-US" sz="1900" b="1" dirty="0"/>
              <a:t> care se </a:t>
            </a:r>
            <a:r>
              <a:rPr lang="en-US" sz="1900" b="1" dirty="0" err="1"/>
              <a:t>ocupă</a:t>
            </a:r>
            <a:r>
              <a:rPr lang="en-US" sz="1900" b="1" dirty="0"/>
              <a:t> de </a:t>
            </a:r>
            <a:r>
              <a:rPr lang="en-US" sz="1900" b="1" dirty="0" err="1"/>
              <a:t>creşterea</a:t>
            </a:r>
            <a:r>
              <a:rPr lang="en-US" sz="1900" b="1" dirty="0"/>
              <a:t> </a:t>
            </a:r>
            <a:r>
              <a:rPr lang="en-US" sz="1900" b="1" dirty="0" err="1"/>
              <a:t>şi</a:t>
            </a:r>
            <a:r>
              <a:rPr lang="en-US" sz="1900" b="1" dirty="0"/>
              <a:t> </a:t>
            </a:r>
            <a:r>
              <a:rPr lang="en-US" sz="1900" b="1" dirty="0" err="1"/>
              <a:t>îngrijirea</a:t>
            </a:r>
            <a:r>
              <a:rPr lang="en-US" sz="1900" b="1" dirty="0"/>
              <a:t> </a:t>
            </a:r>
            <a:r>
              <a:rPr lang="en-US" sz="1900" b="1" dirty="0" err="1"/>
              <a:t>copilului</a:t>
            </a:r>
            <a:r>
              <a:rPr lang="en-US" sz="1900" b="1" dirty="0"/>
              <a:t> </a:t>
            </a:r>
            <a:r>
              <a:rPr lang="en-US" sz="1900" b="1" dirty="0" err="1"/>
              <a:t>după</a:t>
            </a:r>
            <a:r>
              <a:rPr lang="en-US" sz="1900" b="1" dirty="0"/>
              <a:t> </a:t>
            </a:r>
            <a:r>
              <a:rPr lang="en-US" sz="1900" b="1" dirty="0" err="1"/>
              <a:t>plecarea</a:t>
            </a:r>
            <a:r>
              <a:rPr lang="en-US" sz="1900" b="1" dirty="0"/>
              <a:t> </a:t>
            </a:r>
            <a:r>
              <a:rPr lang="en-US" sz="1900" b="1" dirty="0" err="1"/>
              <a:t>celui</a:t>
            </a:r>
            <a:r>
              <a:rPr lang="en-US" sz="1900" b="1" dirty="0"/>
              <a:t> de al </a:t>
            </a:r>
            <a:r>
              <a:rPr lang="en-US" sz="1900" b="1" dirty="0" err="1"/>
              <a:t>doilea</a:t>
            </a:r>
            <a:r>
              <a:rPr lang="en-US" sz="1900" b="1" dirty="0"/>
              <a:t> </a:t>
            </a:r>
            <a:r>
              <a:rPr lang="en-US" sz="1900" b="1" dirty="0" err="1"/>
              <a:t>părinte</a:t>
            </a:r>
            <a:r>
              <a:rPr lang="en-US" sz="1900" b="1" dirty="0"/>
              <a:t> la </a:t>
            </a:r>
            <a:r>
              <a:rPr lang="en-US" sz="1900" b="1" dirty="0" err="1"/>
              <a:t>muncă</a:t>
            </a:r>
            <a:r>
              <a:rPr lang="en-US" sz="1900" b="1" dirty="0"/>
              <a:t> </a:t>
            </a:r>
            <a:r>
              <a:rPr lang="en-US" sz="1900" b="1" dirty="0" err="1"/>
              <a:t>în</a:t>
            </a:r>
            <a:r>
              <a:rPr lang="en-US" sz="1900" b="1" dirty="0"/>
              <a:t> </a:t>
            </a:r>
            <a:r>
              <a:rPr lang="en-US" sz="1900" b="1" dirty="0" err="1"/>
              <a:t>străinătate</a:t>
            </a:r>
            <a:r>
              <a:rPr lang="en-US" sz="1900" b="1" dirty="0"/>
              <a:t>;</a:t>
            </a:r>
            <a:endParaRPr lang="ro-RO" sz="1900" b="1" dirty="0"/>
          </a:p>
          <a:p>
            <a:pPr algn="just"/>
            <a:r>
              <a:rPr lang="en-US" sz="1900" b="1" dirty="0" smtClean="0"/>
              <a:t>d</a:t>
            </a:r>
            <a:r>
              <a:rPr lang="en-US" sz="1900" b="1" dirty="0"/>
              <a:t>) </a:t>
            </a:r>
            <a:r>
              <a:rPr lang="en-US" sz="1900" b="1" dirty="0" err="1"/>
              <a:t>facilitează</a:t>
            </a:r>
            <a:r>
              <a:rPr lang="en-US" sz="1900" b="1" dirty="0"/>
              <a:t> </a:t>
            </a:r>
            <a:r>
              <a:rPr lang="en-US" sz="1900" b="1" dirty="0" err="1"/>
              <a:t>şi</a:t>
            </a:r>
            <a:r>
              <a:rPr lang="en-US" sz="1900" b="1" dirty="0"/>
              <a:t> </a:t>
            </a:r>
            <a:r>
              <a:rPr lang="en-US" sz="1900" b="1" dirty="0" err="1"/>
              <a:t>sprijină</a:t>
            </a:r>
            <a:r>
              <a:rPr lang="en-US" sz="1900" b="1" dirty="0"/>
              <a:t> </a:t>
            </a:r>
            <a:r>
              <a:rPr lang="en-US" sz="1900" b="1" dirty="0" err="1"/>
              <a:t>menţinerea</a:t>
            </a:r>
            <a:r>
              <a:rPr lang="en-US" sz="1900" b="1" dirty="0"/>
              <a:t> </a:t>
            </a:r>
            <a:r>
              <a:rPr lang="en-US" sz="1900" b="1" dirty="0" err="1"/>
              <a:t>unui</a:t>
            </a:r>
            <a:r>
              <a:rPr lang="en-US" sz="1900" b="1" dirty="0"/>
              <a:t> contact permanent </a:t>
            </a:r>
            <a:r>
              <a:rPr lang="en-US" sz="1900" b="1" dirty="0" err="1"/>
              <a:t>între</a:t>
            </a:r>
            <a:r>
              <a:rPr lang="en-US" sz="1900" b="1" dirty="0"/>
              <a:t> </a:t>
            </a:r>
            <a:r>
              <a:rPr lang="en-US" sz="1900" b="1" dirty="0" err="1"/>
              <a:t>reprezentanţii</a:t>
            </a:r>
            <a:r>
              <a:rPr lang="en-US" sz="1900" b="1" dirty="0"/>
              <a:t> </a:t>
            </a:r>
            <a:r>
              <a:rPr lang="en-US" sz="1900" b="1" dirty="0" err="1"/>
              <a:t>unităţii</a:t>
            </a:r>
            <a:r>
              <a:rPr lang="en-US" sz="1900" b="1" dirty="0"/>
              <a:t> de </a:t>
            </a:r>
            <a:r>
              <a:rPr lang="en-US" sz="1900" b="1" dirty="0" err="1"/>
              <a:t>învăţământ</a:t>
            </a:r>
            <a:r>
              <a:rPr lang="en-US" sz="1900" b="1" dirty="0"/>
              <a:t> </a:t>
            </a:r>
            <a:r>
              <a:rPr lang="en-US" sz="1900" b="1" dirty="0" err="1"/>
              <a:t>pe</a:t>
            </a:r>
            <a:r>
              <a:rPr lang="en-US" sz="1900" b="1" dirty="0"/>
              <a:t> care o </a:t>
            </a:r>
            <a:r>
              <a:rPr lang="en-US" sz="1900" b="1" dirty="0" err="1"/>
              <a:t>frecventează</a:t>
            </a:r>
            <a:r>
              <a:rPr lang="en-US" sz="1900" b="1" dirty="0"/>
              <a:t> </a:t>
            </a:r>
            <a:r>
              <a:rPr lang="en-US" sz="1900" b="1" dirty="0" err="1"/>
              <a:t>copilul</a:t>
            </a:r>
            <a:r>
              <a:rPr lang="en-US" sz="1900" b="1" dirty="0"/>
              <a:t> </a:t>
            </a:r>
            <a:r>
              <a:rPr lang="en-US" sz="1900" b="1" dirty="0" err="1"/>
              <a:t>şi</a:t>
            </a:r>
            <a:r>
              <a:rPr lang="en-US" sz="1900" b="1" dirty="0"/>
              <a:t> </a:t>
            </a:r>
            <a:r>
              <a:rPr lang="en-US" sz="1900" b="1" dirty="0" err="1"/>
              <a:t>persoana</a:t>
            </a:r>
            <a:r>
              <a:rPr lang="en-US" sz="1900" b="1" dirty="0"/>
              <a:t> </a:t>
            </a:r>
            <a:r>
              <a:rPr lang="en-US" sz="1900" b="1" dirty="0" err="1"/>
              <a:t>în</a:t>
            </a:r>
            <a:r>
              <a:rPr lang="en-US" sz="1900" b="1" dirty="0"/>
              <a:t> </a:t>
            </a:r>
            <a:r>
              <a:rPr lang="en-US" sz="1900" b="1" dirty="0" err="1"/>
              <a:t>grija</a:t>
            </a:r>
            <a:r>
              <a:rPr lang="en-US" sz="1900" b="1" dirty="0"/>
              <a:t> </a:t>
            </a:r>
            <a:r>
              <a:rPr lang="en-US" sz="1900" b="1" dirty="0" err="1"/>
              <a:t>căruia</a:t>
            </a:r>
            <a:r>
              <a:rPr lang="en-US" sz="1900" b="1" dirty="0"/>
              <a:t> </a:t>
            </a:r>
            <a:r>
              <a:rPr lang="en-US" sz="1900" b="1" dirty="0" err="1"/>
              <a:t>acesta</a:t>
            </a:r>
            <a:r>
              <a:rPr lang="en-US" sz="1900" b="1" dirty="0"/>
              <a:t> a </a:t>
            </a:r>
            <a:r>
              <a:rPr lang="en-US" sz="1900" b="1" dirty="0" err="1"/>
              <a:t>fost</a:t>
            </a:r>
            <a:r>
              <a:rPr lang="en-US" sz="1900" b="1" dirty="0"/>
              <a:t> </a:t>
            </a:r>
            <a:r>
              <a:rPr lang="en-US" sz="1900" b="1" dirty="0" err="1"/>
              <a:t>lăsat</a:t>
            </a:r>
            <a:r>
              <a:rPr lang="en-US" sz="1900" b="1" dirty="0"/>
              <a:t> de </a:t>
            </a:r>
            <a:r>
              <a:rPr lang="en-US" sz="1900" b="1" dirty="0" err="1"/>
              <a:t>părinţi</a:t>
            </a:r>
            <a:r>
              <a:rPr lang="en-US" sz="1900" b="1" dirty="0"/>
              <a:t>;</a:t>
            </a:r>
            <a:endParaRPr lang="ro-RO" sz="1900" b="1" dirty="0"/>
          </a:p>
          <a:p>
            <a:pPr algn="just"/>
            <a:r>
              <a:rPr lang="en-US" sz="1900" b="1" dirty="0" smtClean="0"/>
              <a:t>e</a:t>
            </a:r>
            <a:r>
              <a:rPr lang="en-US" sz="1900" b="1" dirty="0"/>
              <a:t>) </a:t>
            </a:r>
            <a:r>
              <a:rPr lang="en-US" sz="1900" b="1" dirty="0" err="1"/>
              <a:t>încurajează</a:t>
            </a:r>
            <a:r>
              <a:rPr lang="en-US" sz="1900" b="1" dirty="0"/>
              <a:t> </a:t>
            </a:r>
            <a:r>
              <a:rPr lang="en-US" sz="1900" b="1" dirty="0" err="1"/>
              <a:t>părintele</a:t>
            </a:r>
            <a:r>
              <a:rPr lang="en-US" sz="1900" b="1" dirty="0"/>
              <a:t> </a:t>
            </a:r>
            <a:r>
              <a:rPr lang="en-US" sz="1900" b="1" dirty="0" err="1"/>
              <a:t>sau</a:t>
            </a:r>
            <a:r>
              <a:rPr lang="en-US" sz="1900" b="1" dirty="0"/>
              <a:t>, </a:t>
            </a:r>
            <a:r>
              <a:rPr lang="en-US" sz="1900" b="1" dirty="0" err="1"/>
              <a:t>după</a:t>
            </a:r>
            <a:r>
              <a:rPr lang="en-US" sz="1900" b="1" dirty="0"/>
              <a:t> </a:t>
            </a:r>
            <a:r>
              <a:rPr lang="en-US" sz="1900" b="1" dirty="0" err="1"/>
              <a:t>caz</a:t>
            </a:r>
            <a:r>
              <a:rPr lang="en-US" sz="1900" b="1" dirty="0"/>
              <a:t>, </a:t>
            </a:r>
            <a:r>
              <a:rPr lang="en-US" sz="1900" b="1" dirty="0" err="1"/>
              <a:t>persoana</a:t>
            </a:r>
            <a:r>
              <a:rPr lang="en-US" sz="1900" b="1" dirty="0"/>
              <a:t> </a:t>
            </a:r>
            <a:r>
              <a:rPr lang="en-US" sz="1900" b="1" dirty="0" err="1"/>
              <a:t>în</a:t>
            </a:r>
            <a:r>
              <a:rPr lang="en-US" sz="1900" b="1" dirty="0"/>
              <a:t> </a:t>
            </a:r>
            <a:r>
              <a:rPr lang="en-US" sz="1900" b="1" dirty="0" err="1"/>
              <a:t>grija</a:t>
            </a:r>
            <a:r>
              <a:rPr lang="en-US" sz="1900" b="1" dirty="0"/>
              <a:t> </a:t>
            </a:r>
            <a:r>
              <a:rPr lang="en-US" sz="1900" b="1" dirty="0" err="1"/>
              <a:t>căreia</a:t>
            </a:r>
            <a:r>
              <a:rPr lang="en-US" sz="1900" b="1" dirty="0"/>
              <a:t> a </a:t>
            </a:r>
            <a:r>
              <a:rPr lang="en-US" sz="1900" b="1" dirty="0" err="1"/>
              <a:t>fost</a:t>
            </a:r>
            <a:r>
              <a:rPr lang="en-US" sz="1900" b="1" dirty="0"/>
              <a:t> </a:t>
            </a:r>
            <a:r>
              <a:rPr lang="en-US" sz="1900" b="1" dirty="0" err="1"/>
              <a:t>lăsat</a:t>
            </a:r>
            <a:r>
              <a:rPr lang="en-US" sz="1900" b="1" dirty="0"/>
              <a:t> </a:t>
            </a:r>
            <a:r>
              <a:rPr lang="en-US" sz="1900" b="1" dirty="0" err="1"/>
              <a:t>copilul</a:t>
            </a:r>
            <a:r>
              <a:rPr lang="en-US" sz="1900" b="1" dirty="0"/>
              <a:t> </a:t>
            </a:r>
            <a:r>
              <a:rPr lang="en-US" sz="1900" b="1" dirty="0" err="1"/>
              <a:t>şi</a:t>
            </a:r>
            <a:r>
              <a:rPr lang="en-US" sz="1900" b="1" dirty="0"/>
              <a:t> </a:t>
            </a:r>
            <a:r>
              <a:rPr lang="en-US" sz="1900" b="1" dirty="0" err="1"/>
              <a:t>cadrele</a:t>
            </a:r>
            <a:r>
              <a:rPr lang="en-US" sz="1900" b="1" dirty="0"/>
              <a:t> </a:t>
            </a:r>
            <a:r>
              <a:rPr lang="en-US" sz="1900" b="1" dirty="0" err="1"/>
              <a:t>didactice</a:t>
            </a:r>
            <a:r>
              <a:rPr lang="en-US" sz="1900" b="1" dirty="0"/>
              <a:t> </a:t>
            </a:r>
            <a:r>
              <a:rPr lang="en-US" sz="1900" b="1" dirty="0" err="1"/>
              <a:t>să</a:t>
            </a:r>
            <a:r>
              <a:rPr lang="en-US" sz="1900" b="1" dirty="0"/>
              <a:t> </a:t>
            </a:r>
            <a:r>
              <a:rPr lang="en-US" sz="1900" b="1" dirty="0" err="1"/>
              <a:t>stabilească</a:t>
            </a:r>
            <a:r>
              <a:rPr lang="en-US" sz="1900" b="1" dirty="0"/>
              <a:t> </a:t>
            </a:r>
            <a:r>
              <a:rPr lang="en-US" sz="1900" b="1" dirty="0" err="1"/>
              <a:t>acorduri</a:t>
            </a:r>
            <a:r>
              <a:rPr lang="en-US" sz="1900" b="1" dirty="0"/>
              <a:t> de </a:t>
            </a:r>
            <a:r>
              <a:rPr lang="en-US" sz="1900" b="1" dirty="0" err="1"/>
              <a:t>învăţare</a:t>
            </a:r>
            <a:r>
              <a:rPr lang="en-US" sz="1900" b="1" dirty="0"/>
              <a:t>, </a:t>
            </a:r>
            <a:r>
              <a:rPr lang="en-US" sz="1900" b="1" dirty="0" err="1"/>
              <a:t>adecvate</a:t>
            </a:r>
            <a:r>
              <a:rPr lang="en-US" sz="1900" b="1" dirty="0"/>
              <a:t> </a:t>
            </a:r>
            <a:r>
              <a:rPr lang="en-US" sz="1900" b="1" dirty="0" err="1"/>
              <a:t>nevoilor</a:t>
            </a:r>
            <a:r>
              <a:rPr lang="en-US" sz="1900" b="1" dirty="0"/>
              <a:t> </a:t>
            </a:r>
            <a:r>
              <a:rPr lang="en-US" sz="1900" b="1" dirty="0" err="1"/>
              <a:t>acestora</a:t>
            </a:r>
            <a:r>
              <a:rPr lang="en-US" sz="1900" b="1" dirty="0"/>
              <a:t> care </a:t>
            </a:r>
            <a:r>
              <a:rPr lang="en-US" sz="1900" b="1" dirty="0" err="1"/>
              <a:t>să</a:t>
            </a:r>
            <a:r>
              <a:rPr lang="en-US" sz="1900" b="1" dirty="0"/>
              <a:t> </a:t>
            </a:r>
            <a:r>
              <a:rPr lang="en-US" sz="1900" b="1" dirty="0" err="1"/>
              <a:t>cuprindă</a:t>
            </a:r>
            <a:r>
              <a:rPr lang="en-US" sz="1900" b="1" dirty="0"/>
              <a:t> </a:t>
            </a:r>
            <a:r>
              <a:rPr lang="en-US" sz="1900" b="1" dirty="0" err="1"/>
              <a:t>în</a:t>
            </a:r>
            <a:r>
              <a:rPr lang="en-US" sz="1900" b="1" dirty="0"/>
              <a:t> mod explicit </a:t>
            </a:r>
            <a:r>
              <a:rPr lang="en-US" sz="1900" b="1" dirty="0" err="1"/>
              <a:t>scopurile</a:t>
            </a:r>
            <a:r>
              <a:rPr lang="en-US" sz="1900" b="1" dirty="0"/>
              <a:t>, </a:t>
            </a:r>
            <a:r>
              <a:rPr lang="en-US" sz="1900" b="1" dirty="0" err="1"/>
              <a:t>aşteptările</a:t>
            </a:r>
            <a:r>
              <a:rPr lang="en-US" sz="1900" b="1" dirty="0"/>
              <a:t> </a:t>
            </a:r>
            <a:r>
              <a:rPr lang="en-US" sz="1900" b="1" dirty="0" err="1"/>
              <a:t>şi</a:t>
            </a:r>
            <a:r>
              <a:rPr lang="en-US" sz="1900" b="1" dirty="0"/>
              <a:t> </a:t>
            </a:r>
            <a:r>
              <a:rPr lang="en-US" sz="1900" b="1" dirty="0" err="1"/>
              <a:t>responsabilităţile</a:t>
            </a:r>
            <a:r>
              <a:rPr lang="en-US" sz="1900" b="1" dirty="0"/>
              <a:t> </a:t>
            </a:r>
            <a:r>
              <a:rPr lang="en-US" sz="1900" b="1" dirty="0" err="1"/>
              <a:t>ce</a:t>
            </a:r>
            <a:r>
              <a:rPr lang="en-US" sz="1900" b="1" dirty="0"/>
              <a:t> </a:t>
            </a:r>
            <a:r>
              <a:rPr lang="en-US" sz="1900" b="1" dirty="0" err="1"/>
              <a:t>revin</a:t>
            </a:r>
            <a:r>
              <a:rPr lang="en-US" sz="1900" b="1" dirty="0"/>
              <a:t> </a:t>
            </a:r>
            <a:r>
              <a:rPr lang="en-US" sz="1900" b="1" dirty="0" err="1"/>
              <a:t>şcolii</a:t>
            </a:r>
            <a:r>
              <a:rPr lang="en-US" sz="1900" b="1" dirty="0"/>
              <a:t> </a:t>
            </a:r>
            <a:r>
              <a:rPr lang="en-US" sz="1900" b="1" dirty="0" err="1"/>
              <a:t>şi</a:t>
            </a:r>
            <a:r>
              <a:rPr lang="en-US" sz="1900" b="1" dirty="0"/>
              <a:t> </a:t>
            </a:r>
            <a:r>
              <a:rPr lang="en-US" sz="1900" b="1" dirty="0" err="1"/>
              <a:t>familiei</a:t>
            </a:r>
            <a:r>
              <a:rPr lang="en-US" sz="1900" b="1" dirty="0"/>
              <a:t>;</a:t>
            </a:r>
            <a:endParaRPr lang="ro-RO" sz="1900" b="1" dirty="0"/>
          </a:p>
          <a:p>
            <a:pPr algn="just"/>
            <a:r>
              <a:rPr lang="en-US" sz="1900" b="1" dirty="0" smtClean="0"/>
              <a:t>f</a:t>
            </a:r>
            <a:r>
              <a:rPr lang="en-US" sz="1900" b="1" dirty="0"/>
              <a:t>) </a:t>
            </a:r>
            <a:r>
              <a:rPr lang="en-US" sz="1900" b="1" dirty="0" err="1"/>
              <a:t>sprijină</a:t>
            </a:r>
            <a:r>
              <a:rPr lang="en-US" sz="1900" b="1" dirty="0"/>
              <a:t> </a:t>
            </a:r>
            <a:r>
              <a:rPr lang="en-US" sz="1900" b="1" dirty="0" err="1"/>
              <a:t>părintele</a:t>
            </a:r>
            <a:r>
              <a:rPr lang="en-US" sz="1900" b="1" dirty="0"/>
              <a:t> </a:t>
            </a:r>
            <a:r>
              <a:rPr lang="en-US" sz="1900" b="1" dirty="0" err="1"/>
              <a:t>sau</a:t>
            </a:r>
            <a:r>
              <a:rPr lang="en-US" sz="1900" b="1" dirty="0"/>
              <a:t>, </a:t>
            </a:r>
            <a:r>
              <a:rPr lang="en-US" sz="1900" b="1" dirty="0" err="1"/>
              <a:t>după</a:t>
            </a:r>
            <a:r>
              <a:rPr lang="en-US" sz="1900" b="1" dirty="0"/>
              <a:t> </a:t>
            </a:r>
            <a:r>
              <a:rPr lang="en-US" sz="1900" b="1" dirty="0" err="1"/>
              <a:t>caz</a:t>
            </a:r>
            <a:r>
              <a:rPr lang="en-US" sz="1900" b="1" dirty="0"/>
              <a:t>, </a:t>
            </a:r>
            <a:r>
              <a:rPr lang="en-US" sz="1900" b="1" dirty="0" err="1"/>
              <a:t>persoana</a:t>
            </a:r>
            <a:r>
              <a:rPr lang="en-US" sz="1900" b="1" dirty="0"/>
              <a:t> </a:t>
            </a:r>
            <a:r>
              <a:rPr lang="en-US" sz="1900" b="1" dirty="0" err="1"/>
              <a:t>în</a:t>
            </a:r>
            <a:r>
              <a:rPr lang="en-US" sz="1900" b="1" dirty="0"/>
              <a:t> </a:t>
            </a:r>
            <a:r>
              <a:rPr lang="en-US" sz="1900" b="1" dirty="0" err="1"/>
              <a:t>grija</a:t>
            </a:r>
            <a:r>
              <a:rPr lang="en-US" sz="1900" b="1" dirty="0"/>
              <a:t> </a:t>
            </a:r>
            <a:r>
              <a:rPr lang="en-US" sz="1900" b="1" dirty="0" err="1"/>
              <a:t>căreia</a:t>
            </a:r>
            <a:r>
              <a:rPr lang="en-US" sz="1900" b="1" dirty="0"/>
              <a:t> a </a:t>
            </a:r>
            <a:r>
              <a:rPr lang="en-US" sz="1900" b="1" dirty="0" err="1"/>
              <a:t>fost</a:t>
            </a:r>
            <a:r>
              <a:rPr lang="en-US" sz="1900" b="1" dirty="0"/>
              <a:t> </a:t>
            </a:r>
            <a:r>
              <a:rPr lang="en-US" sz="1900" b="1" dirty="0" err="1"/>
              <a:t>lăsat</a:t>
            </a:r>
            <a:r>
              <a:rPr lang="en-US" sz="1900" b="1" dirty="0"/>
              <a:t> </a:t>
            </a:r>
            <a:r>
              <a:rPr lang="en-US" sz="1900" b="1" dirty="0" err="1"/>
              <a:t>copilul</a:t>
            </a:r>
            <a:r>
              <a:rPr lang="en-US" sz="1900" b="1" dirty="0"/>
              <a:t> </a:t>
            </a:r>
            <a:r>
              <a:rPr lang="en-US" sz="1900" b="1" dirty="0" err="1"/>
              <a:t>în</a:t>
            </a:r>
            <a:r>
              <a:rPr lang="en-US" sz="1900" b="1" dirty="0"/>
              <a:t> </a:t>
            </a:r>
            <a:r>
              <a:rPr lang="en-US" sz="1900" b="1" dirty="0" err="1"/>
              <a:t>utilizarea</a:t>
            </a:r>
            <a:r>
              <a:rPr lang="en-US" sz="1900" b="1" dirty="0"/>
              <a:t> </a:t>
            </a:r>
            <a:r>
              <a:rPr lang="en-US" sz="1900" b="1" dirty="0" err="1"/>
              <a:t>unor</a:t>
            </a:r>
            <a:r>
              <a:rPr lang="en-US" sz="1900" b="1" dirty="0"/>
              <a:t> </a:t>
            </a:r>
            <a:r>
              <a:rPr lang="en-US" sz="1900" b="1" dirty="0" err="1"/>
              <a:t>metode</a:t>
            </a:r>
            <a:r>
              <a:rPr lang="en-US" sz="1900" b="1" dirty="0"/>
              <a:t> de </a:t>
            </a:r>
            <a:r>
              <a:rPr lang="en-US" sz="1900" b="1" dirty="0" err="1"/>
              <a:t>consiliere</a:t>
            </a:r>
            <a:r>
              <a:rPr lang="en-US" sz="1900" b="1" dirty="0"/>
              <a:t> care </a:t>
            </a:r>
            <a:r>
              <a:rPr lang="en-US" sz="1900" b="1" dirty="0" err="1"/>
              <a:t>să</a:t>
            </a:r>
            <a:r>
              <a:rPr lang="en-US" sz="1900" b="1" dirty="0"/>
              <a:t> </a:t>
            </a:r>
            <a:r>
              <a:rPr lang="en-US" sz="1900" b="1" dirty="0" err="1"/>
              <a:t>faciliteze</a:t>
            </a:r>
            <a:r>
              <a:rPr lang="en-US" sz="1900" b="1" dirty="0"/>
              <a:t> </a:t>
            </a:r>
            <a:r>
              <a:rPr lang="en-US" sz="1900" b="1" dirty="0" err="1"/>
              <a:t>comunicarea</a:t>
            </a:r>
            <a:r>
              <a:rPr lang="en-US" sz="1900" b="1" dirty="0"/>
              <a:t> </a:t>
            </a:r>
            <a:r>
              <a:rPr lang="en-US" sz="1900" b="1" dirty="0" err="1"/>
              <a:t>în</a:t>
            </a:r>
            <a:r>
              <a:rPr lang="en-US" sz="1900" b="1" dirty="0"/>
              <a:t> </a:t>
            </a:r>
            <a:r>
              <a:rPr lang="en-US" sz="1900" b="1" dirty="0" err="1"/>
              <a:t>familie</a:t>
            </a:r>
            <a:r>
              <a:rPr lang="en-US" sz="1900" b="1" dirty="0"/>
              <a:t>, </a:t>
            </a:r>
            <a:r>
              <a:rPr lang="en-US" sz="1900" b="1" dirty="0" err="1"/>
              <a:t>rezolvarea</a:t>
            </a:r>
            <a:r>
              <a:rPr lang="en-US" sz="1900" b="1" dirty="0"/>
              <a:t> </a:t>
            </a:r>
            <a:r>
              <a:rPr lang="en-US" sz="1900" b="1" dirty="0" err="1"/>
              <a:t>problemelor</a:t>
            </a:r>
            <a:r>
              <a:rPr lang="en-US" sz="1900" b="1" dirty="0"/>
              <a:t> etc.</a:t>
            </a:r>
            <a:endParaRPr lang="ro-RO" sz="1900" b="1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2685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iere">
  <a:themeElements>
    <a:clrScheme name="Adier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Adier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diere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371</TotalTime>
  <Words>547</Words>
  <Application>Microsoft Office PowerPoint</Application>
  <PresentationFormat>Ecran lat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Adiere</vt:lpstr>
      <vt:lpstr>Monitorizarea modului de creştere şi îngrijire a copilului cu părinţi plecaţi la muncă în străinătate</vt:lpstr>
      <vt:lpstr>Categorii de copii</vt:lpstr>
      <vt:lpstr>Prezentare PowerPoint</vt:lpstr>
      <vt:lpstr>Art. 104 din Legea nr. 272/2004, republicată, cu modificările şi completările ulterioare</vt:lpstr>
      <vt:lpstr>Prezentare PowerPoint</vt:lpstr>
      <vt:lpstr>Atribuții SPAS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Monitorizarea modului de creştere şi îngrijire a copilului cu părinţi plecaţi la muncă în străinătate</dc:title>
  <dc:creator>DGASPC Hunedoara</dc:creator>
  <cp:lastModifiedBy>DGASPC Hunedoara</cp:lastModifiedBy>
  <cp:revision>22</cp:revision>
  <cp:lastPrinted>2016-06-22T11:49:35Z</cp:lastPrinted>
  <dcterms:created xsi:type="dcterms:W3CDTF">2016-06-21T13:24:45Z</dcterms:created>
  <dcterms:modified xsi:type="dcterms:W3CDTF">2016-06-22T11:50:35Z</dcterms:modified>
</cp:coreProperties>
</file>